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6" r:id="rId2"/>
    <p:sldId id="275" r:id="rId3"/>
    <p:sldId id="298" r:id="rId4"/>
    <p:sldId id="297" r:id="rId5"/>
    <p:sldId id="296" r:id="rId6"/>
    <p:sldId id="291" r:id="rId7"/>
    <p:sldId id="295" r:id="rId8"/>
    <p:sldId id="294" r:id="rId9"/>
    <p:sldId id="293" r:id="rId10"/>
    <p:sldId id="300" r:id="rId11"/>
    <p:sldId id="299" r:id="rId12"/>
    <p:sldId id="292" r:id="rId13"/>
    <p:sldId id="302" r:id="rId14"/>
    <p:sldId id="301" r:id="rId15"/>
    <p:sldId id="304" r:id="rId16"/>
    <p:sldId id="303" r:id="rId17"/>
    <p:sldId id="306" r:id="rId18"/>
    <p:sldId id="305" r:id="rId19"/>
    <p:sldId id="308" r:id="rId20"/>
    <p:sldId id="307" r:id="rId21"/>
    <p:sldId id="309" r:id="rId22"/>
    <p:sldId id="310" r:id="rId23"/>
    <p:sldId id="311" r:id="rId24"/>
    <p:sldId id="312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B6"/>
    <a:srgbClr val="02315D"/>
    <a:srgbClr val="97000B"/>
    <a:srgbClr val="29364B"/>
    <a:srgbClr val="481419"/>
    <a:srgbClr val="006CFF"/>
    <a:srgbClr val="F9D600"/>
    <a:srgbClr val="324057"/>
    <a:srgbClr val="007CCE"/>
    <a:srgbClr val="2A12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48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13589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8994"/>
            <a:ext cx="9132033" cy="175217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E731D-74A4-49F7-9081-F53DE0C2DCB8}"/>
              </a:ext>
            </a:extLst>
          </p:cNvPr>
          <p:cNvSpPr txBox="1"/>
          <p:nvPr/>
        </p:nvSpPr>
        <p:spPr>
          <a:xfrm>
            <a:off x="412907" y="1841249"/>
            <a:ext cx="8719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/>
              <a:t>Кафедра бухгалтерського обліку і аудиту</a:t>
            </a:r>
            <a:endParaRPr lang="ru-RU" sz="20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CBD1CE7-24CA-48DD-A2B7-CE516E3F57B1}"/>
              </a:ext>
            </a:extLst>
          </p:cNvPr>
          <p:cNvSpPr/>
          <p:nvPr/>
        </p:nvSpPr>
        <p:spPr>
          <a:xfrm>
            <a:off x="372748" y="2613392"/>
            <a:ext cx="83865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dirty="0"/>
              <a:t>Узагальнення результатів опитування здобувачів вищої освіти спеціальності 071 «Облік і оподаткування», освітня програма «Облік і аудит» ступеня магістра (денна та заочна форма навчання) у 1 семестрі 2023-2024 </a:t>
            </a:r>
            <a:r>
              <a:rPr lang="uk-UA" sz="2600" b="1" dirty="0" err="1"/>
              <a:t>н.р</a:t>
            </a:r>
            <a:r>
              <a:rPr lang="uk-UA" sz="2600" b="1" dirty="0"/>
              <a:t>.</a:t>
            </a:r>
            <a:endParaRPr lang="ru-RU" sz="2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013620D-C728-4BF3-9034-001086A92327}"/>
              </a:ext>
            </a:extLst>
          </p:cNvPr>
          <p:cNvSpPr/>
          <p:nvPr/>
        </p:nvSpPr>
        <p:spPr>
          <a:xfrm>
            <a:off x="757464" y="4958403"/>
            <a:ext cx="83865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Гарант </a:t>
            </a:r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освітньо-професійної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програми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 </a:t>
            </a:r>
          </a:p>
          <a:p>
            <a:pPr algn="r"/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«</a:t>
            </a:r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Облік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 і аудит» </a:t>
            </a:r>
          </a:p>
          <a:p>
            <a:pPr algn="r"/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спеціальності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 071 «</a:t>
            </a:r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Облік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 і </a:t>
            </a:r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оподаткування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»</a:t>
            </a:r>
          </a:p>
          <a:p>
            <a:pPr algn="r"/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к.е.н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., доцент </a:t>
            </a:r>
            <a:r>
              <a:rPr lang="ru-RU" sz="2000" b="1" dirty="0" err="1">
                <a:solidFill>
                  <a:srgbClr val="003333"/>
                </a:solidFill>
                <a:latin typeface="Verdana" panose="020B0604030504040204" pitchFamily="34" charset="0"/>
              </a:rPr>
              <a:t>Прохар</a:t>
            </a:r>
            <a:r>
              <a:rPr lang="ru-RU" sz="2000" b="1" dirty="0">
                <a:solidFill>
                  <a:srgbClr val="003333"/>
                </a:solidFill>
                <a:latin typeface="Verdana" panose="020B0604030504040204" pitchFamily="34" charset="0"/>
              </a:rPr>
              <a:t> Н.В. </a:t>
            </a: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9218" name="Picture 2" descr="Диаграмма ответов в Формах. Вопрос: Оцініть ступінь вашої згоди або незгоди з наступними твердженнями щодо якості навчально-методичного забезпечення (навчальні посібники, підручники, тексти лекцій, дистанційні курси, методичні рекомендації, програми практики тощо) з ОП «Облік і аудит»:. Количество ответов: .">
            <a:extLst>
              <a:ext uri="{FF2B5EF4-FFF2-40B4-BE49-F238E27FC236}">
                <a16:creationId xmlns:a16="http://schemas.microsoft.com/office/drawing/2014/main" id="{D3A9AD6C-4D0C-4E6D-9AB9-DF284F7CC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9753"/>
            <a:ext cx="9144000" cy="35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2C2E66C-9953-4E2D-812A-92A55D470F8E}"/>
              </a:ext>
            </a:extLst>
          </p:cNvPr>
          <p:cNvSpPr/>
          <p:nvPr/>
        </p:nvSpPr>
        <p:spPr>
          <a:xfrm>
            <a:off x="0" y="3700338"/>
            <a:ext cx="9011653" cy="1935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28600" algn="just">
              <a:lnSpc>
                <a:spcPct val="95000"/>
              </a:lnSpc>
              <a:spcAft>
                <a:spcPts val="800"/>
              </a:spcAft>
            </a:pPr>
            <a:r>
              <a:rPr lang="uk-UA" sz="1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навчально-методичне забезпечення є доступними в паперовому та електронному виглядах</a:t>
            </a:r>
            <a:endParaRPr lang="ru-RU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 algn="just">
              <a:lnSpc>
                <a:spcPct val="95000"/>
              </a:lnSpc>
              <a:spcAft>
                <a:spcPts val="800"/>
              </a:spcAft>
            </a:pPr>
            <a:r>
              <a:rPr lang="uk-UA" sz="1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навчально-методичне забезпечення є безкоштовним</a:t>
            </a:r>
            <a:endParaRPr lang="ru-RU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 algn="just">
              <a:lnSpc>
                <a:spcPct val="95000"/>
              </a:lnSpc>
              <a:spcAft>
                <a:spcPts val="800"/>
              </a:spcAft>
            </a:pPr>
            <a:r>
              <a:rPr lang="uk-UA" sz="1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навчально-методичне забезпечення відповідає вимогам чинної нормативно-правової бази з обліку, аудиту, оподаткування</a:t>
            </a:r>
            <a:endParaRPr lang="ru-RU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 algn="just">
              <a:lnSpc>
                <a:spcPct val="95000"/>
              </a:lnSpc>
              <a:spcAft>
                <a:spcPts val="800"/>
              </a:spcAft>
            </a:pPr>
            <a:r>
              <a:rPr lang="uk-UA" sz="1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навчально-методичне забезпечення є орієнтованим на практику</a:t>
            </a:r>
            <a:endParaRPr lang="ru-RU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 algn="just">
              <a:lnSpc>
                <a:spcPct val="95000"/>
              </a:lnSpc>
              <a:spcAft>
                <a:spcPts val="800"/>
              </a:spcAft>
            </a:pPr>
            <a:r>
              <a:rPr lang="uk-UA" sz="1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навчально-методичне забезпечення є </a:t>
            </a:r>
            <a:r>
              <a:rPr lang="uk-UA" sz="13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затеоритизованим</a:t>
            </a:r>
            <a:r>
              <a:rPr lang="uk-UA" sz="1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відірваним від практики</a:t>
            </a:r>
            <a:endParaRPr lang="ru-RU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 algn="just">
              <a:lnSpc>
                <a:spcPct val="95000"/>
              </a:lnSpc>
              <a:spcAft>
                <a:spcPts val="800"/>
              </a:spcAft>
            </a:pPr>
            <a:r>
              <a:rPr lang="uk-UA" sz="1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навчально-методичне забезпечення дозволяє виконувати обсяги самостійної роботи та  вивчати спеціальність</a:t>
            </a:r>
            <a:endParaRPr lang="ru-RU" sz="1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882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0242" name="Picture 2" descr="Диаграмма ответов в Формах. Вопрос: Оцініть за п’ятибальною школою навчальну роботу викладачів кафедри бухгалтерського обліку і аудиту (1- найнижча оцінка, 5-найвища оцінка). Количество ответов: 9 ответов.">
            <a:extLst>
              <a:ext uri="{FF2B5EF4-FFF2-40B4-BE49-F238E27FC236}">
                <a16:creationId xmlns:a16="http://schemas.microsoft.com/office/drawing/2014/main" id="{587BA511-2CE2-4E77-B00A-9DF72BD52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04900"/>
            <a:ext cx="9144000" cy="464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630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1266" name="Picture 2" descr="Диаграмма ответов в Формах. Вопрос: Оцініть за п’ятибальною школою виховну роботу викладачів кафедри бухгалтерського обліку і аудиту (1- найнижча оцінка, 5-найвища оцінка). Количество ответов: 9 ответов.">
            <a:extLst>
              <a:ext uri="{FF2B5EF4-FFF2-40B4-BE49-F238E27FC236}">
                <a16:creationId xmlns:a16="http://schemas.microsoft.com/office/drawing/2014/main" id="{073FBCA5-C7CB-4E67-AB14-FE26DA322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04900"/>
            <a:ext cx="9144000" cy="464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09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2290" name="Picture 2" descr="Диаграмма ответов в Формах. Вопрос: Оцініть за п’ятибальною школою навчальну  роботу викладачів інших кафедр університету (1- найнижча оцінка, 5-найвища оцінка). Количество ответов: 9 ответов.">
            <a:extLst>
              <a:ext uri="{FF2B5EF4-FFF2-40B4-BE49-F238E27FC236}">
                <a16:creationId xmlns:a16="http://schemas.microsoft.com/office/drawing/2014/main" id="{E8942CEB-3944-4FFB-BEDC-5AC789E25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04900"/>
            <a:ext cx="9144000" cy="464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295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3314" name="Picture 2" descr="Диаграмма ответов в Формах. Вопрос: Чи виникали у вас конфліктні ситуації з викладачами під час навчання:. Количество ответов: 9 ответов.">
            <a:extLst>
              <a:ext uri="{FF2B5EF4-FFF2-40B4-BE49-F238E27FC236}">
                <a16:creationId xmlns:a16="http://schemas.microsoft.com/office/drawing/2014/main" id="{C09F6509-5886-42DC-AFE7-C234E000B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406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4338" name="Picture 2" descr="Диаграмма ответов в Формах. Вопрос: Ваша група є дружною:. Количество ответов: 9 ответов.">
            <a:extLst>
              <a:ext uri="{FF2B5EF4-FFF2-40B4-BE49-F238E27FC236}">
                <a16:creationId xmlns:a16="http://schemas.microsoft.com/office/drawing/2014/main" id="{37BDDDB9-515D-4780-9AA4-9DED1D992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398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5362" name="Picture 2" descr="Диаграмма ответов в Формах. Вопрос: Ваші очікування від навчання співпадають з реальністю:. Количество ответов: 9 ответов.">
            <a:extLst>
              <a:ext uri="{FF2B5EF4-FFF2-40B4-BE49-F238E27FC236}">
                <a16:creationId xmlns:a16="http://schemas.microsoft.com/office/drawing/2014/main" id="{C003B2E1-E1B3-45CA-9CBB-C903D3D4C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198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6386" name="Picture 2" descr="Диаграмма ответов в Формах. Вопрос: Чи достатнім на освітній програмі «Облік  і аудит» є залучення професіоналів – практиків до освітнього процесу:. Количество ответов: 9 ответов.">
            <a:extLst>
              <a:ext uri="{FF2B5EF4-FFF2-40B4-BE49-F238E27FC236}">
                <a16:creationId xmlns:a16="http://schemas.microsoft.com/office/drawing/2014/main" id="{7C46F596-47A3-433A-92DE-6E2AA0A4B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5725"/>
            <a:ext cx="9144000" cy="414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463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7410" name="Picture 2" descr="Диаграмма ответов в Формах. Вопрос: Чи відчуваєте ви студоцентрований підхід до організації освітнього процесу та свободу вибору навчальних дисциплін, баз практики, керівників наукових робіт тощо:. Количество ответов: 9 ответов.">
            <a:extLst>
              <a:ext uri="{FF2B5EF4-FFF2-40B4-BE49-F238E27FC236}">
                <a16:creationId xmlns:a16="http://schemas.microsoft.com/office/drawing/2014/main" id="{8A60BA28-04E3-4F23-BC7B-82470D11F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5725"/>
            <a:ext cx="9144000" cy="414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66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43FD94-20CD-42A8-A88A-7459C0833494}"/>
              </a:ext>
            </a:extLst>
          </p:cNvPr>
          <p:cNvSpPr/>
          <p:nvPr/>
        </p:nvSpPr>
        <p:spPr>
          <a:xfrm>
            <a:off x="84220" y="114761"/>
            <a:ext cx="88311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Що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вам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сподобалося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найбільше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під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час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навчання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у І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семестрі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:</a:t>
            </a:r>
          </a:p>
          <a:p>
            <a:r>
              <a:rPr lang="ru-RU" sz="2200" b="1" dirty="0">
                <a:solidFill>
                  <a:srgbClr val="202124"/>
                </a:solidFill>
                <a:latin typeface="Roboto"/>
              </a:rPr>
              <a:t>5 ответов</a:t>
            </a:r>
            <a:endParaRPr lang="ru-RU" sz="2200" b="1" dirty="0">
              <a:solidFill>
                <a:srgbClr val="000000"/>
              </a:solidFill>
              <a:latin typeface="Roboto"/>
            </a:endParaRPr>
          </a:p>
          <a:p>
            <a:r>
              <a:rPr lang="ru-RU" sz="2200" b="1" dirty="0">
                <a:solidFill>
                  <a:srgbClr val="202124"/>
                </a:solidFill>
                <a:latin typeface="Roboto"/>
              </a:rPr>
              <a:t>Все</a:t>
            </a:r>
          </a:p>
          <a:p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Цікаві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дисципліни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;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допомога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викладачів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,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якщо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щось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не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зрозуміло</a:t>
            </a:r>
            <a:endParaRPr lang="ru-RU" sz="2200" b="1" dirty="0">
              <a:solidFill>
                <a:srgbClr val="202124"/>
              </a:solidFill>
              <a:latin typeface="Roboto"/>
            </a:endParaRPr>
          </a:p>
          <a:p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Підтримка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викладача</a:t>
            </a:r>
            <a:endParaRPr lang="ru-RU" sz="2200" b="1" dirty="0">
              <a:solidFill>
                <a:srgbClr val="202124"/>
              </a:solidFill>
              <a:latin typeface="Roboto"/>
            </a:endParaRPr>
          </a:p>
          <a:p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Матеріал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для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начитки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та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процес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складання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екзаменів</a:t>
            </a:r>
            <a:endParaRPr lang="ru-RU" sz="2200" b="1" dirty="0">
              <a:solidFill>
                <a:srgbClr val="202124"/>
              </a:solidFill>
              <a:latin typeface="Roboto"/>
            </a:endParaRPr>
          </a:p>
          <a:p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Професіоналізм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,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допомога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та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підтримка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викладачів</a:t>
            </a:r>
            <a:endParaRPr lang="ru-RU" sz="2200" b="1" i="0" dirty="0">
              <a:solidFill>
                <a:srgbClr val="202124"/>
              </a:solidFill>
              <a:effectLst/>
              <a:latin typeface="Roboto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3C61EE2-1C09-428B-A168-19A92D8ECC37}"/>
              </a:ext>
            </a:extLst>
          </p:cNvPr>
          <p:cNvSpPr/>
          <p:nvPr/>
        </p:nvSpPr>
        <p:spPr>
          <a:xfrm>
            <a:off x="84220" y="3706375"/>
            <a:ext cx="88311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Що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вам не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сподобалося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під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час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навчання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у І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семестрі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:</a:t>
            </a:r>
          </a:p>
          <a:p>
            <a:r>
              <a:rPr lang="ru-RU" sz="2200" b="1" dirty="0">
                <a:solidFill>
                  <a:srgbClr val="202124"/>
                </a:solidFill>
                <a:latin typeface="Roboto"/>
              </a:rPr>
              <a:t>3 ответа</a:t>
            </a:r>
            <a:endParaRPr lang="ru-RU" sz="2200" b="1" dirty="0">
              <a:solidFill>
                <a:srgbClr val="000000"/>
              </a:solidFill>
              <a:latin typeface="Roboto"/>
            </a:endParaRPr>
          </a:p>
          <a:p>
            <a:r>
              <a:rPr lang="ru-RU" sz="2200" b="1" dirty="0">
                <a:solidFill>
                  <a:srgbClr val="202124"/>
                </a:solidFill>
                <a:latin typeface="Roboto"/>
              </a:rPr>
              <a:t>Все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було</a:t>
            </a:r>
            <a:r>
              <a:rPr lang="ru-RU" sz="2200" b="1" dirty="0">
                <a:solidFill>
                  <a:srgbClr val="202124"/>
                </a:solidFill>
                <a:latin typeface="Roboto"/>
              </a:rPr>
              <a:t> добре</a:t>
            </a:r>
          </a:p>
          <a:p>
            <a:r>
              <a:rPr lang="ru-RU" sz="2200" b="1" dirty="0">
                <a:solidFill>
                  <a:srgbClr val="202124"/>
                </a:solidFill>
                <a:latin typeface="Roboto"/>
              </a:rPr>
              <a:t>Все </a:t>
            </a:r>
            <a:r>
              <a:rPr lang="ru-RU" sz="2200" b="1" dirty="0" err="1">
                <a:solidFill>
                  <a:srgbClr val="202124"/>
                </a:solidFill>
                <a:latin typeface="Roboto"/>
              </a:rPr>
              <a:t>подобається</a:t>
            </a:r>
            <a:endParaRPr lang="ru-RU" sz="2200" b="1" i="0" dirty="0">
              <a:solidFill>
                <a:srgbClr val="20212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35981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2" name="Picture 2" descr="Диаграмма ответов в Формах. Вопрос: На якому курсі ви зараз навчаєтеся:. Количество ответов: 9 ответов.">
            <a:extLst>
              <a:ext uri="{FF2B5EF4-FFF2-40B4-BE49-F238E27FC236}">
                <a16:creationId xmlns:a16="http://schemas.microsoft.com/office/drawing/2014/main" id="{FF4929EC-3320-48AF-9BDB-B2F2E04E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273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8434" name="Picture 2" descr="Диаграмма ответов в Формах. Вопрос: Оцініть за п’ятибальною школою об’єктивність оцінювання знань  викладачами кафедри бухгалтерського обліку і аудиту (1- найнижча оцінка, 5-найвища оцінка). Количество ответов: 9 ответов.">
            <a:extLst>
              <a:ext uri="{FF2B5EF4-FFF2-40B4-BE49-F238E27FC236}">
                <a16:creationId xmlns:a16="http://schemas.microsoft.com/office/drawing/2014/main" id="{9E6D5AE6-321A-4C99-AB37-E2E773BC9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04900"/>
            <a:ext cx="9144000" cy="464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392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19458" name="Picture 2" descr="Диаграмма ответов в Формах. Вопрос: Як ви дотримуєтеся принципів  академічної доброчесності під час навчання:. Количество ответов: 9 ответов.">
            <a:extLst>
              <a:ext uri="{FF2B5EF4-FFF2-40B4-BE49-F238E27FC236}">
                <a16:creationId xmlns:a16="http://schemas.microsoft.com/office/drawing/2014/main" id="{8F078093-775C-423D-B074-694265BC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93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20482" name="Picture 2" descr="Диаграмма ответов в Формах. Вопрос: Чи достатньо в універистеті проводиться науково-практичних заходів (вебінари, конференції, семінари, круглі столи, тематичні зустрічі тощо):. Количество ответов: 9 ответов.">
            <a:extLst>
              <a:ext uri="{FF2B5EF4-FFF2-40B4-BE49-F238E27FC236}">
                <a16:creationId xmlns:a16="http://schemas.microsoft.com/office/drawing/2014/main" id="{EC41267C-A790-4A9E-8224-8E0CE81CC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5725"/>
            <a:ext cx="9144000" cy="414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899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21506" name="Picture 2" descr="Диаграмма ответов в Формах. Вопрос: Чи стикалися ви з проявами булінгу, дискримінації:&#10;. Количество ответов: 9 ответов.">
            <a:extLst>
              <a:ext uri="{FF2B5EF4-FFF2-40B4-BE49-F238E27FC236}">
                <a16:creationId xmlns:a16="http://schemas.microsoft.com/office/drawing/2014/main" id="{0D3A33D9-E43D-4ED0-84FD-A5389F617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988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711F8FE-76B2-4485-AC63-AEA3FBE826F3}"/>
              </a:ext>
            </a:extLst>
          </p:cNvPr>
          <p:cNvSpPr/>
          <p:nvPr/>
        </p:nvSpPr>
        <p:spPr>
          <a:xfrm>
            <a:off x="0" y="9024"/>
            <a:ext cx="88672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202124"/>
                </a:solidFill>
                <a:latin typeface="Roboto"/>
              </a:rPr>
              <a:t>Які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навчальні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дисципліни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б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хотіли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вивчати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і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порекомендували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б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їх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для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включення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в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освітню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програму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:</a:t>
            </a: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9 ответов</a:t>
            </a:r>
            <a:endParaRPr lang="ru-RU" b="1" dirty="0">
              <a:solidFill>
                <a:srgbClr val="000000"/>
              </a:solidFill>
              <a:latin typeface="Roboto"/>
            </a:endParaRP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Не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зможу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відповісти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 err="1">
                <a:solidFill>
                  <a:srgbClr val="202124"/>
                </a:solidFill>
                <a:latin typeface="Roboto"/>
              </a:rPr>
              <a:t>Цифровий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менеджмент,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екологічна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економіка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та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соціальна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відповідальність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і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державний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аудит.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Це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дисципліни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які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мені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довелося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вивчати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і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хотілося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би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аби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хоча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б одна з них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була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включений до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обов'язкових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дисциплін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.</a:t>
            </a:r>
          </a:p>
          <a:p>
            <a:r>
              <a:rPr lang="ru-RU" b="1" dirty="0" err="1">
                <a:solidFill>
                  <a:srgbClr val="202124"/>
                </a:solidFill>
                <a:latin typeface="Roboto"/>
              </a:rPr>
              <a:t>Англійська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мова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 err="1">
                <a:solidFill>
                  <a:srgbClr val="202124"/>
                </a:solidFill>
                <a:latin typeface="Roboto"/>
              </a:rPr>
              <a:t>Важко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сказати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Не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можу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відповісти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 err="1">
                <a:solidFill>
                  <a:srgbClr val="202124"/>
                </a:solidFill>
                <a:latin typeface="Roboto"/>
              </a:rPr>
              <a:t>Важко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відповісти</a:t>
            </a:r>
            <a:endParaRPr lang="ru-RU" b="1" i="0" dirty="0">
              <a:solidFill>
                <a:srgbClr val="202124"/>
              </a:solidFill>
              <a:effectLst/>
              <a:latin typeface="Roboto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A94A80D-CEF8-4355-816F-49AAB1885122}"/>
              </a:ext>
            </a:extLst>
          </p:cNvPr>
          <p:cNvSpPr/>
          <p:nvPr/>
        </p:nvSpPr>
        <p:spPr>
          <a:xfrm>
            <a:off x="-1" y="3425344"/>
            <a:ext cx="898759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202124"/>
                </a:solidFill>
                <a:latin typeface="Roboto"/>
              </a:rPr>
              <a:t>Які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навчальні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дисципліни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б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хотіли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вилучити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з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освітньої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програми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(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нецікаві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малоінформативні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):</a:t>
            </a: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9 ответов</a:t>
            </a:r>
            <a:endParaRPr lang="ru-RU" b="1" dirty="0">
              <a:solidFill>
                <a:srgbClr val="000000"/>
              </a:solidFill>
              <a:latin typeface="Roboto"/>
            </a:endParaRP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Не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зможу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відповісти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Для мене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всі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дисципліни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були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цікавими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.</a:t>
            </a: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Такого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немає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 err="1">
                <a:solidFill>
                  <a:srgbClr val="202124"/>
                </a:solidFill>
                <a:latin typeface="Roboto"/>
              </a:rPr>
              <a:t>Важко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сказати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Не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можу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надати</a:t>
            </a:r>
            <a:r>
              <a:rPr lang="ru-RU" b="1" dirty="0">
                <a:solidFill>
                  <a:srgbClr val="202124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відповідь</a:t>
            </a:r>
            <a:endParaRPr lang="ru-RU" b="1" dirty="0">
              <a:solidFill>
                <a:srgbClr val="202124"/>
              </a:solidFill>
              <a:latin typeface="Roboto"/>
            </a:endParaRPr>
          </a:p>
          <a:p>
            <a:r>
              <a:rPr lang="ru-RU" b="1" dirty="0">
                <a:solidFill>
                  <a:srgbClr val="202124"/>
                </a:solidFill>
                <a:latin typeface="Roboto"/>
              </a:rPr>
              <a:t>Таких </a:t>
            </a:r>
            <a:r>
              <a:rPr lang="ru-RU" b="1" dirty="0" err="1">
                <a:solidFill>
                  <a:srgbClr val="202124"/>
                </a:solidFill>
                <a:latin typeface="Roboto"/>
              </a:rPr>
              <a:t>немає</a:t>
            </a:r>
            <a:endParaRPr lang="ru-RU" b="1" i="0" dirty="0">
              <a:solidFill>
                <a:srgbClr val="20212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04355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262" y="2527703"/>
            <a:ext cx="7772400" cy="1428476"/>
          </a:xfrm>
        </p:spPr>
        <p:txBody>
          <a:bodyPr>
            <a:normAutofit/>
          </a:bodyPr>
          <a:lstStyle/>
          <a:p>
            <a:r>
              <a:rPr lang="uk-UA" sz="7200" b="1" dirty="0"/>
              <a:t>ДЯКУЮ ЗА УВАГУ!</a:t>
            </a:r>
            <a:endParaRPr lang="ru-RU" sz="72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36155" cy="12129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67" y="5105826"/>
            <a:ext cx="9132033" cy="175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8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2050" name="Picture 2" descr="Диаграмма ответов в Формах. Вопрос: Форма навчання: . Количество ответов: 9 ответов.">
            <a:extLst>
              <a:ext uri="{FF2B5EF4-FFF2-40B4-BE49-F238E27FC236}">
                <a16:creationId xmlns:a16="http://schemas.microsoft.com/office/drawing/2014/main" id="{7E5EA231-1FDC-4B2D-A001-EF7B20DB4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31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3074" name="Picture 2" descr="Диаграмма ответов в Формах. Вопрос: Оцініть рівень вашого задоволення від навчання на спеціальності «Облік і оподаткування», освітній програмі «Облік і аудит»:. Количество ответов: 9 ответов.">
            <a:extLst>
              <a:ext uri="{FF2B5EF4-FFF2-40B4-BE49-F238E27FC236}">
                <a16:creationId xmlns:a16="http://schemas.microsoft.com/office/drawing/2014/main" id="{E49C2165-43B0-4F10-AC33-AF58345D5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5725"/>
            <a:ext cx="9144000" cy="414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52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4098" name="Picture 2" descr="Диаграмма ответов в Формах. Вопрос: Чи порадили б ви свою спеціальність та освітню програму для навчання майбутнім студентам:. Количество ответов: 9 ответов.">
            <a:extLst>
              <a:ext uri="{FF2B5EF4-FFF2-40B4-BE49-F238E27FC236}">
                <a16:creationId xmlns:a16="http://schemas.microsoft.com/office/drawing/2014/main" id="{EF968DB1-A3BA-4FEA-91A4-ECE2DFFA3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5725"/>
            <a:ext cx="9144000" cy="414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43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5122" name="Picture 2" descr="Диаграмма ответов в Формах. Вопрос: Оцініть рівень вашого задоволення від навчання:. Количество ответов: .">
            <a:extLst>
              <a:ext uri="{FF2B5EF4-FFF2-40B4-BE49-F238E27FC236}">
                <a16:creationId xmlns:a16="http://schemas.microsoft.com/office/drawing/2014/main" id="{0676A002-853C-4227-8C05-6441C2F9C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7537"/>
            <a:ext cx="9144000" cy="354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05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6146" name="Picture 2" descr="Диаграмма ответов в Формах. Вопрос: Оцініть рівень вашого задоволення від психологічної, інформаційної, організаційної підтримки викладачів кафедри бухгалтерського обліку і аудиту:. Количество ответов: 9 ответов.">
            <a:extLst>
              <a:ext uri="{FF2B5EF4-FFF2-40B4-BE49-F238E27FC236}">
                <a16:creationId xmlns:a16="http://schemas.microsoft.com/office/drawing/2014/main" id="{FBE2CB1B-F528-421D-93A6-5A725D963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5725"/>
            <a:ext cx="9144000" cy="414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05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7170" name="Picture 2" descr="Диаграмма ответов в Формах. Вопрос: Чи погодилися б ви взяти участь у міжнародному стажуванні:. Количество ответов: 9 ответов.">
            <a:extLst>
              <a:ext uri="{FF2B5EF4-FFF2-40B4-BE49-F238E27FC236}">
                <a16:creationId xmlns:a16="http://schemas.microsoft.com/office/drawing/2014/main" id="{2EFB18B9-A3EC-488A-8E27-96CE1E0F5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38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35996"/>
            <a:ext cx="1436155" cy="1212980"/>
          </a:xfrm>
          <a:prstGeom prst="rect">
            <a:avLst/>
          </a:prstGeom>
        </p:spPr>
      </p:pic>
      <p:pic>
        <p:nvPicPr>
          <p:cNvPr id="8194" name="Picture 2" descr="Диаграмма ответов в Формах. Вопрос: Оцініть ступінь своєї згоди (незгоди) щодо безпечності умов для навчання в ПУЕТ:. Количество ответов: 9 ответов.">
            <a:extLst>
              <a:ext uri="{FF2B5EF4-FFF2-40B4-BE49-F238E27FC236}">
                <a16:creationId xmlns:a16="http://schemas.microsoft.com/office/drawing/2014/main" id="{8A834F6F-1CD8-4E0E-9979-0CCC8921C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04950"/>
            <a:ext cx="91440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08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2514</TotalTime>
  <Words>159</Words>
  <Application>Microsoft Office PowerPoint</Application>
  <PresentationFormat>Экран (4:3)</PresentationFormat>
  <Paragraphs>40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Roboto</vt:lpstr>
      <vt:lpstr>Times New Roman</vt:lpstr>
      <vt:lpstr>Verdana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clio</cp:lastModifiedBy>
  <cp:revision>200</cp:revision>
  <dcterms:created xsi:type="dcterms:W3CDTF">2016-11-18T14:12:19Z</dcterms:created>
  <dcterms:modified xsi:type="dcterms:W3CDTF">2024-01-19T09:19:16Z</dcterms:modified>
</cp:coreProperties>
</file>