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5" r:id="rId3"/>
    <p:sldId id="292" r:id="rId4"/>
    <p:sldId id="291" r:id="rId5"/>
    <p:sldId id="290" r:id="rId6"/>
    <p:sldId id="294" r:id="rId7"/>
    <p:sldId id="293" r:id="rId8"/>
    <p:sldId id="289" r:id="rId9"/>
    <p:sldId id="288" r:id="rId10"/>
    <p:sldId id="295" r:id="rId11"/>
    <p:sldId id="287" r:id="rId12"/>
    <p:sldId id="296" r:id="rId13"/>
    <p:sldId id="297" r:id="rId14"/>
    <p:sldId id="298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6"/>
    <a:srgbClr val="02315D"/>
    <a:srgbClr val="97000B"/>
    <a:srgbClr val="29364B"/>
    <a:srgbClr val="481419"/>
    <a:srgbClr val="006CFF"/>
    <a:srgbClr val="F9D600"/>
    <a:srgbClr val="324057"/>
    <a:srgbClr val="007CCE"/>
    <a:srgbClr val="2A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2" y="9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358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994"/>
            <a:ext cx="9132033" cy="1752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E731D-74A4-49F7-9081-F53DE0C2DCB8}"/>
              </a:ext>
            </a:extLst>
          </p:cNvPr>
          <p:cNvSpPr txBox="1"/>
          <p:nvPr/>
        </p:nvSpPr>
        <p:spPr>
          <a:xfrm>
            <a:off x="412907" y="1841249"/>
            <a:ext cx="871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Кафедра бухгалтерського обліку і аудиту</a:t>
            </a:r>
            <a:endParaRPr lang="ru-RU" sz="20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013620D-C728-4BF3-9034-001086A92327}"/>
              </a:ext>
            </a:extLst>
          </p:cNvPr>
          <p:cNvSpPr/>
          <p:nvPr/>
        </p:nvSpPr>
        <p:spPr>
          <a:xfrm>
            <a:off x="757464" y="4958403"/>
            <a:ext cx="8386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Гарант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освітньо-професійної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програми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</a:t>
            </a:r>
          </a:p>
          <a:p>
            <a:pPr algn="r"/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«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Облік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і аудит» </a:t>
            </a:r>
          </a:p>
          <a:p>
            <a:pPr algn="r"/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спеціальності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071 «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Облік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і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оподаткування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»</a:t>
            </a:r>
          </a:p>
          <a:p>
            <a:pPr algn="r"/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к.е.н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., доцент </a:t>
            </a:r>
            <a:r>
              <a:rPr lang="ru-RU" sz="2000" b="1" dirty="0" err="1">
                <a:solidFill>
                  <a:srgbClr val="003333"/>
                </a:solidFill>
                <a:latin typeface="Verdana" panose="020B0604030504040204" pitchFamily="34" charset="0"/>
              </a:rPr>
              <a:t>Прохар</a:t>
            </a:r>
            <a:r>
              <a:rPr lang="ru-RU" sz="2000" b="1" dirty="0">
                <a:solidFill>
                  <a:srgbClr val="003333"/>
                </a:solidFill>
                <a:latin typeface="Verdana" panose="020B0604030504040204" pitchFamily="34" charset="0"/>
              </a:rPr>
              <a:t> Н.В.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0A7F77-FAD7-4153-929C-9C5FB6743B9B}"/>
              </a:ext>
            </a:extLst>
          </p:cNvPr>
          <p:cNvSpPr/>
          <p:nvPr/>
        </p:nvSpPr>
        <p:spPr>
          <a:xfrm>
            <a:off x="156346" y="2441615"/>
            <a:ext cx="8987654" cy="2316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Узагальнення результатів анкетування 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здобувачів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вищої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освіти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спеціальності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071 «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оподаткування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освітня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Облік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і аудит»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ступеня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бакалавра (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денна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заочна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 форма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у 2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семестрі</a:t>
            </a:r>
            <a:r>
              <a:rPr lang="ru-RU" sz="2600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2023-2024 </a:t>
            </a:r>
            <a:r>
              <a:rPr lang="ru-RU" sz="2600" b="1" dirty="0" err="1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н.р</a:t>
            </a:r>
            <a:r>
              <a:rPr lang="ru-RU" sz="2600" b="1" dirty="0">
                <a:solidFill>
                  <a:srgbClr val="202124"/>
                </a:solidFill>
                <a:latin typeface="docs-Robot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9218" name="Picture 2" descr="Діаграма відповідей у Формах. Назва запитання: Оцініть за п’ятибальною школою виховну роботу викладачів кафедри бухгалтерського обліку і аудиту (1- найнижча оцінка, 5-найвища оцінка). Кількість відповідей: 34 відповіді.">
            <a:extLst>
              <a:ext uri="{FF2B5EF4-FFF2-40B4-BE49-F238E27FC236}">
                <a16:creationId xmlns:a16="http://schemas.microsoft.com/office/drawing/2014/main" id="{5036886E-7ECC-45BF-93CB-6F48504A0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0242" name="Picture 2" descr="Діаграма відповідей у Формах. Назва запитання: Чи виникали у вас конфліктні ситуації з викладачами під час навчання:&#10;. Кількість відповідей: 34 відповіді.">
            <a:extLst>
              <a:ext uri="{FF2B5EF4-FFF2-40B4-BE49-F238E27FC236}">
                <a16:creationId xmlns:a16="http://schemas.microsoft.com/office/drawing/2014/main" id="{A3FCF533-DE72-4D76-B8C5-A718AC42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3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1266" name="Picture 2" descr="Діаграма відповідей у Формах. Назва запитання: Чи достатнім на освітній програмі «Облік  і аудит» є залучення професіоналів – практиків до освітнього процесу:. Кількість відповідей: 34 відповіді.">
            <a:extLst>
              <a:ext uri="{FF2B5EF4-FFF2-40B4-BE49-F238E27FC236}">
                <a16:creationId xmlns:a16="http://schemas.microsoft.com/office/drawing/2014/main" id="{6C5032E4-ACD6-4AC0-BDB4-DF1135FF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3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12290" name="Picture 2" descr="Діаграма відповідей у Формах. Назва запитання: Чи достатньо в універистеті проводиться науково-практичних заходів (вебінари, конференції, семінари, круглі столи, тематичні зустрічі тощо):. Кількість відповідей: 34 відповіді.">
            <a:extLst>
              <a:ext uri="{FF2B5EF4-FFF2-40B4-BE49-F238E27FC236}">
                <a16:creationId xmlns:a16="http://schemas.microsoft.com/office/drawing/2014/main" id="{7AA30469-221F-4212-8EFE-5E582E0D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43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26DBE1-F70A-4B1F-BF62-5079AF96EB81}"/>
              </a:ext>
            </a:extLst>
          </p:cNvPr>
          <p:cNvSpPr/>
          <p:nvPr/>
        </p:nvSpPr>
        <p:spPr>
          <a:xfrm>
            <a:off x="276726" y="2274838"/>
            <a:ext cx="86747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Ваші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пропозиції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щодо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вдосконалення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ОП «</a:t>
            </a:r>
            <a:r>
              <a:rPr lang="ru-RU" sz="2600" b="1" dirty="0" err="1">
                <a:solidFill>
                  <a:srgbClr val="202124"/>
                </a:solidFill>
                <a:latin typeface="Roboto"/>
              </a:rPr>
              <a:t>Облік</a:t>
            </a:r>
            <a:r>
              <a:rPr lang="ru-RU" sz="2600" b="1" dirty="0">
                <a:solidFill>
                  <a:srgbClr val="202124"/>
                </a:solidFill>
                <a:latin typeface="Roboto"/>
              </a:rPr>
              <a:t> і аудит»:</a:t>
            </a:r>
          </a:p>
          <a:p>
            <a:r>
              <a:rPr lang="ru-RU" sz="2600" dirty="0">
                <a:solidFill>
                  <a:srgbClr val="202124"/>
                </a:solidFill>
                <a:latin typeface="Roboto"/>
              </a:rPr>
              <a:t>25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відповідей</a:t>
            </a:r>
            <a:endParaRPr lang="ru-RU" sz="2600" dirty="0">
              <a:solidFill>
                <a:srgbClr val="000000"/>
              </a:solidFill>
              <a:latin typeface="Roboto"/>
            </a:endParaRPr>
          </a:p>
          <a:p>
            <a:r>
              <a:rPr lang="ru-RU" sz="2600" dirty="0">
                <a:solidFill>
                  <a:srgbClr val="202124"/>
                </a:solidFill>
                <a:latin typeface="Roboto"/>
              </a:rPr>
              <a:t>Ввести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бакалаврську</a:t>
            </a:r>
            <a:r>
              <a:rPr lang="ru-RU" sz="2600" dirty="0">
                <a:solidFill>
                  <a:srgbClr val="202124"/>
                </a:solidFill>
                <a:latin typeface="Roboto"/>
              </a:rPr>
              <a:t> роботу</a:t>
            </a:r>
          </a:p>
          <a:p>
            <a:r>
              <a:rPr lang="ru-RU" sz="2600" dirty="0" err="1">
                <a:solidFill>
                  <a:srgbClr val="202124"/>
                </a:solidFill>
                <a:latin typeface="Roboto"/>
              </a:rPr>
              <a:t>Пропозицій</a:t>
            </a:r>
            <a:r>
              <a:rPr lang="ru-RU" sz="2600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немає</a:t>
            </a:r>
            <a:endParaRPr lang="ru-RU" sz="2600" dirty="0">
              <a:solidFill>
                <a:srgbClr val="202124"/>
              </a:solidFill>
              <a:latin typeface="Roboto"/>
            </a:endParaRPr>
          </a:p>
          <a:p>
            <a:r>
              <a:rPr lang="ru-RU" sz="2600" dirty="0" err="1">
                <a:solidFill>
                  <a:srgbClr val="202124"/>
                </a:solidFill>
                <a:latin typeface="Roboto"/>
              </a:rPr>
              <a:t>Немає</a:t>
            </a:r>
            <a:endParaRPr lang="ru-RU" sz="2600" dirty="0">
              <a:solidFill>
                <a:srgbClr val="202124"/>
              </a:solidFill>
              <a:latin typeface="Roboto"/>
            </a:endParaRPr>
          </a:p>
          <a:p>
            <a:r>
              <a:rPr lang="ru-RU" sz="2600" dirty="0" err="1">
                <a:solidFill>
                  <a:srgbClr val="202124"/>
                </a:solidFill>
                <a:latin typeface="Roboto"/>
              </a:rPr>
              <a:t>Мені</a:t>
            </a:r>
            <a:r>
              <a:rPr lang="ru-RU" sz="2600" dirty="0">
                <a:solidFill>
                  <a:srgbClr val="202124"/>
                </a:solidFill>
                <a:latin typeface="Roboto"/>
              </a:rPr>
              <a:t> все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подобається</a:t>
            </a:r>
            <a:endParaRPr lang="ru-RU" sz="2600" dirty="0">
              <a:solidFill>
                <a:srgbClr val="202124"/>
              </a:solidFill>
              <a:latin typeface="Roboto"/>
            </a:endParaRPr>
          </a:p>
          <a:p>
            <a:r>
              <a:rPr lang="ru-RU" sz="2600" dirty="0" err="1">
                <a:solidFill>
                  <a:srgbClr val="202124"/>
                </a:solidFill>
                <a:latin typeface="Roboto"/>
              </a:rPr>
              <a:t>Всім</a:t>
            </a:r>
            <a:r>
              <a:rPr lang="ru-RU" sz="2600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sz="2600" dirty="0" err="1">
                <a:solidFill>
                  <a:srgbClr val="202124"/>
                </a:solidFill>
                <a:latin typeface="Roboto"/>
              </a:rPr>
              <a:t>задоволена</a:t>
            </a:r>
            <a:endParaRPr lang="ru-RU" sz="2600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2722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262" y="2527703"/>
            <a:ext cx="7772400" cy="1428476"/>
          </a:xfrm>
        </p:spPr>
        <p:txBody>
          <a:bodyPr>
            <a:normAutofit/>
          </a:bodyPr>
          <a:lstStyle/>
          <a:p>
            <a:r>
              <a:rPr lang="uk-UA" sz="7200" b="1" dirty="0"/>
              <a:t>ДЯКУЮ ЗА УВАГУ!</a:t>
            </a:r>
            <a:endParaRPr lang="ru-RU" sz="7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36155" cy="1212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67" y="5105826"/>
            <a:ext cx="9132033" cy="17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80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5DFD969-C1FB-4D17-8F5B-1A0032C47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27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2050" name="Picture 2" descr="Діаграма відповідей у Формах. Назва запитання: Форма навчання: . Кількість відповідей: 34 відповіді.">
            <a:extLst>
              <a:ext uri="{FF2B5EF4-FFF2-40B4-BE49-F238E27FC236}">
                <a16:creationId xmlns:a16="http://schemas.microsoft.com/office/drawing/2014/main" id="{095BECA3-2322-4032-B346-16A41BEE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9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3074" name="Picture 2" descr="Діаграма відповідей у Формах. Назва запитання: Оцініть рівень вашого задоволення від навчання на спеціальності «Облік і оподаткування», освітній програмі «Облік і аудит»:. Кількість відповідей: 34 відповіді.">
            <a:extLst>
              <a:ext uri="{FF2B5EF4-FFF2-40B4-BE49-F238E27FC236}">
                <a16:creationId xmlns:a16="http://schemas.microsoft.com/office/drawing/2014/main" id="{A5B31FF4-1F68-4734-A890-2F12E0E54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44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4098" name="Picture 2" descr="Діаграма відповідей у Формах. Назва запитання: Оцініть рівень вашого задоволення від навчання:. Кількість відповідей: .">
            <a:extLst>
              <a:ext uri="{FF2B5EF4-FFF2-40B4-BE49-F238E27FC236}">
                <a16:creationId xmlns:a16="http://schemas.microsoft.com/office/drawing/2014/main" id="{B9132C12-C3B1-44DC-9F8F-F891FEC6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0206"/>
            <a:ext cx="91440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5122" name="Picture 2" descr="Діаграма відповідей у Формах. Назва запитання: Оцініть рівень вашого задоволення від психологічної, інформаційної, організаційної підтримки викладачів кафедри бухгалтерського обліку і аудиту:. Кількість відповідей: 34 відповіді.">
            <a:extLst>
              <a:ext uri="{FF2B5EF4-FFF2-40B4-BE49-F238E27FC236}">
                <a16:creationId xmlns:a16="http://schemas.microsoft.com/office/drawing/2014/main" id="{E8609F1B-97C6-4293-98E0-7B6647962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6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6146" name="Picture 2" descr="Діаграма відповідей у Формах. Назва запитання: Оцініть ступінь своєї згоди (незгоди) щодо безпечності умов для навчання в ПУЕТ:. Кількість відповідей: 34 відповіді.">
            <a:extLst>
              <a:ext uri="{FF2B5EF4-FFF2-40B4-BE49-F238E27FC236}">
                <a16:creationId xmlns:a16="http://schemas.microsoft.com/office/drawing/2014/main" id="{80817B55-86B2-48C9-B44C-80A67902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950"/>
            <a:ext cx="9144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31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7170" name="Picture 2" descr="Діаграма відповідей у Формах. Назва запитання: Оцініть ступінь вашої згоди або незгоди з наступними твердженнями щодо якості навчально-методичного забезпечення (навчальні посібники, підручники, тексти лекцій, дистанційні курси, методичні рекомендації, програми практики тощо) з ОП «Облік і аудит»:. Кількість відповідей: .">
            <a:extLst>
              <a:ext uri="{FF2B5EF4-FFF2-40B4-BE49-F238E27FC236}">
                <a16:creationId xmlns:a16="http://schemas.microsoft.com/office/drawing/2014/main" id="{4BD180A3-D7CD-4E8F-96B4-CC7733E5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6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35996"/>
            <a:ext cx="1436155" cy="1212980"/>
          </a:xfrm>
          <a:prstGeom prst="rect">
            <a:avLst/>
          </a:prstGeom>
        </p:spPr>
      </p:pic>
      <p:pic>
        <p:nvPicPr>
          <p:cNvPr id="8194" name="Picture 2" descr="Діаграма відповідей у Формах. Назва запитання: Оцініть за п’ятибальною школою навчальну роботу викладачів кафедри бухгалтерського обліку і аудиту (1- найнижча оцінка, 5-найвища оцінка). Кількість відповідей: 34 відповіді.">
            <a:extLst>
              <a:ext uri="{FF2B5EF4-FFF2-40B4-BE49-F238E27FC236}">
                <a16:creationId xmlns:a16="http://schemas.microsoft.com/office/drawing/2014/main" id="{E8837E6E-EC97-48DA-8537-717E8819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51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2514</TotalTime>
  <Words>62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docs-Roboto</vt:lpstr>
      <vt:lpstr>Roboto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200</cp:revision>
  <dcterms:created xsi:type="dcterms:W3CDTF">2016-11-18T14:12:19Z</dcterms:created>
  <dcterms:modified xsi:type="dcterms:W3CDTF">2024-06-16T14:08:16Z</dcterms:modified>
</cp:coreProperties>
</file>