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620" r:id="rId2"/>
  </p:sldMasterIdLst>
  <p:notesMasterIdLst>
    <p:notesMasterId r:id="rId36"/>
  </p:notesMasterIdLst>
  <p:handoutMasterIdLst>
    <p:handoutMasterId r:id="rId37"/>
  </p:handoutMasterIdLst>
  <p:sldIdLst>
    <p:sldId id="340" r:id="rId3"/>
    <p:sldId id="354" r:id="rId4"/>
    <p:sldId id="341" r:id="rId5"/>
    <p:sldId id="343" r:id="rId6"/>
    <p:sldId id="342" r:id="rId7"/>
    <p:sldId id="344" r:id="rId8"/>
    <p:sldId id="345" r:id="rId9"/>
    <p:sldId id="346" r:id="rId10"/>
    <p:sldId id="355" r:id="rId11"/>
    <p:sldId id="356" r:id="rId12"/>
    <p:sldId id="339" r:id="rId13"/>
    <p:sldId id="357" r:id="rId14"/>
    <p:sldId id="359" r:id="rId15"/>
    <p:sldId id="362" r:id="rId16"/>
    <p:sldId id="360" r:id="rId17"/>
    <p:sldId id="352" r:id="rId18"/>
    <p:sldId id="353" r:id="rId19"/>
    <p:sldId id="370" r:id="rId20"/>
    <p:sldId id="372" r:id="rId21"/>
    <p:sldId id="367" r:id="rId22"/>
    <p:sldId id="368" r:id="rId23"/>
    <p:sldId id="369" r:id="rId24"/>
    <p:sldId id="373" r:id="rId25"/>
    <p:sldId id="371" r:id="rId26"/>
    <p:sldId id="374" r:id="rId27"/>
    <p:sldId id="364" r:id="rId28"/>
    <p:sldId id="365" r:id="rId29"/>
    <p:sldId id="366" r:id="rId30"/>
    <p:sldId id="375" r:id="rId31"/>
    <p:sldId id="376" r:id="rId32"/>
    <p:sldId id="377" r:id="rId33"/>
    <p:sldId id="378" r:id="rId34"/>
    <p:sldId id="325" r:id="rId35"/>
  </p:sldIdLst>
  <p:sldSz cx="9144000" cy="6858000" type="screen4x3"/>
  <p:notesSz cx="9945688" cy="6858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Wingdings 2" pitchFamily="18" charset="2"/>
      <p:regular r:id="rId42"/>
    </p:embeddedFont>
    <p:embeddedFont>
      <p:font typeface="Cambria" pitchFamily="18" charset="0"/>
      <p:regular r:id="rId43"/>
      <p:bold r:id="rId44"/>
      <p:italic r:id="rId45"/>
      <p:boldItalic r:id="rId46"/>
    </p:embeddedFont>
    <p:embeddedFont>
      <p:font typeface="Franklin Gothic Book" pitchFamily="34" charset="0"/>
      <p:regular r:id="rId47"/>
      <p:italic r:id="rId48"/>
    </p:embeddedFont>
    <p:embeddedFont>
      <p:font typeface="Century Gothic" pitchFamily="34" charset="0"/>
      <p:regular r:id="rId49"/>
      <p:bold r:id="rId50"/>
      <p:italic r:id="rId51"/>
      <p:boldItalic r:id="rId52"/>
    </p:embeddedFont>
    <p:embeddedFont>
      <p:font typeface="Perpetua" pitchFamily="18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2568D"/>
    <a:srgbClr val="7B3D17"/>
    <a:srgbClr val="A31517"/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2918" autoAdjust="0"/>
  </p:normalViewPr>
  <p:slideViewPr>
    <p:cSldViewPr>
      <p:cViewPr>
        <p:scale>
          <a:sx n="90" d="100"/>
          <a:sy n="90" d="100"/>
        </p:scale>
        <p:origin x="-79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keting\Desktop\&#1055;&#1088;&#1077;&#1079;&#1077;&#1085;&#1090;&#1072;&#1094;&#1080;&#1080;%20&#1085;&#1072;%20&#1051;&#1100;&#1074;&#1086;&#1074;\&#1044;&#1080;&#1072;&#1075;&#1088;&#1072;&#1084;&#1099;%2012%20&#1084;&#1077;&#1089;%202015%20&#1088;&#1077;&#1072;&#1083;&#1100;&#1085;&#1099;&#1077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keting\Desktop\&#1055;&#1088;&#1077;&#1079;&#1077;&#1085;&#1090;&#1072;&#1094;&#1080;&#1080;%20&#1085;&#1072;%20&#1051;&#1100;&#1074;&#1086;&#1074;\&#1044;&#1080;&#1072;&#1075;&#1088;&#1072;&#1084;&#1099;%2012%20&#1084;&#1077;&#1089;%202015%20&#1088;&#1077;&#1072;&#1083;&#1100;&#1085;&#1099;&#1077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dk1" tx1="lt1" bg2="dk2" tx2="lt2" accent1="accent1" accent2="accent2" accent3="accent3" accent4="accent4" accent5="accent5" accent6="accent6" hlink="hlink" folHlink="folHlink"/>
  <c:chart>
    <c:autoTitleDeleted val="1"/>
    <c:view3D>
      <c:rotY val="220"/>
      <c:perspective val="0"/>
    </c:view3D>
    <c:plotArea>
      <c:layout>
        <c:manualLayout>
          <c:layoutTarget val="inner"/>
          <c:xMode val="edge"/>
          <c:yMode val="edge"/>
          <c:x val="0.10953113795436871"/>
          <c:y val="8.4011693660243705E-2"/>
          <c:w val="0.84661855753401194"/>
          <c:h val="0.63234107931630545"/>
        </c:manualLayout>
      </c:layout>
      <c:pie3DChart>
        <c:varyColors val="1"/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10"/>
  <c:clrMapOvr bg1="dk1" tx1="lt1" bg2="dk2" tx2="lt2" accent1="accent1" accent2="accent2" accent3="accent3" accent4="accent4" accent5="accent5" accent6="accent6" hlink="hlink" folHlink="folHlink"/>
  <c:chart>
    <c:autoTitleDeleted val="1"/>
    <c:view3D>
      <c:rotY val="220"/>
      <c:perspective val="0"/>
    </c:view3D>
    <c:plotArea>
      <c:layout>
        <c:manualLayout>
          <c:layoutTarget val="inner"/>
          <c:xMode val="edge"/>
          <c:yMode val="edge"/>
          <c:x val="1.849416828929341E-2"/>
          <c:y val="0.12781369702883252"/>
          <c:w val="0.94031645119353213"/>
          <c:h val="0.70703677852219315"/>
        </c:manualLayout>
      </c:layout>
      <c:pie3DChart>
        <c:varyColors val="1"/>
        <c:ser>
          <c:idx val="0"/>
          <c:order val="0"/>
          <c:explosion val="40"/>
          <c:dPt>
            <c:idx val="2"/>
            <c:explosion val="25"/>
          </c:dPt>
          <c:dPt>
            <c:idx val="3"/>
            <c:explosion val="27"/>
          </c:dPt>
          <c:dPt>
            <c:idx val="4"/>
            <c:explosion val="31"/>
          </c:dPt>
          <c:dLbls>
            <c:dLbl>
              <c:idx val="0"/>
              <c:layout>
                <c:manualLayout>
                  <c:x val="0.21029961095940619"/>
                  <c:y val="7.94941282746161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тормозная аппаратура</a:t>
                    </a:r>
                    <a:r>
                      <a:rPr lang="ru-RU" dirty="0"/>
                      <a:t>
83,9%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4.8708403744613209E-2"/>
                  <c:y val="-8.60752974983817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ремкомплекты</a:t>
                    </a:r>
                    <a:r>
                      <a:rPr lang="ru-RU" dirty="0"/>
                      <a:t>
0,2%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4.8295437933796904E-2"/>
                  <c:y val="5.16896770017568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ж/д аппараты</a:t>
                    </a:r>
                    <a:r>
                      <a:rPr lang="ru-RU" dirty="0"/>
                      <a:t>
0,4%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6.0375845178995682E-3"/>
                  <c:y val="1.1708455142294212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ТНП</a:t>
                    </a:r>
                    <a:r>
                      <a:rPr lang="uk-UA" dirty="0"/>
                      <a:t>
12,5%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2.9680912647132799E-2"/>
                  <c:y val="2.0378550242195329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прочее</a:t>
                    </a:r>
                    <a:r>
                      <a:rPr lang="uk-UA" dirty="0"/>
                      <a:t>
3,0%</a:t>
                    </a:r>
                  </a:p>
                </c:rich>
              </c:tx>
              <c:dLblPos val="bestFit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ru-RU"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uk-UA"/>
              </a:p>
            </c:txPr>
            <c:showCatName val="1"/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'[Диаграмы 12 мес 2015 реальные.xls]Лист1'!$A$2:$A$6</c:f>
              <c:strCache>
                <c:ptCount val="5"/>
                <c:pt idx="0">
                  <c:v>гальмівна апаратура</c:v>
                </c:pt>
                <c:pt idx="1">
                  <c:v>ремкомплекти</c:v>
                </c:pt>
                <c:pt idx="2">
                  <c:v>з/д апарати</c:v>
                </c:pt>
                <c:pt idx="3">
                  <c:v>ТНС</c:v>
                </c:pt>
                <c:pt idx="4">
                  <c:v>Інше</c:v>
                </c:pt>
              </c:strCache>
            </c:strRef>
          </c:cat>
          <c:val>
            <c:numRef>
              <c:f>'[Диаграмы 12 мес 2015 реальные.xls]Лист1'!$B$2:$B$6</c:f>
              <c:numCache>
                <c:formatCode>General</c:formatCode>
                <c:ptCount val="5"/>
                <c:pt idx="0">
                  <c:v>110608226.92</c:v>
                </c:pt>
                <c:pt idx="1">
                  <c:v>284675.8</c:v>
                </c:pt>
                <c:pt idx="2">
                  <c:v>504507.9</c:v>
                </c:pt>
                <c:pt idx="3">
                  <c:v>16535625.029999992</c:v>
                </c:pt>
                <c:pt idx="4">
                  <c:v>3969405.0899999952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76C025A-C0EB-44EC-9968-999D97928485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9AAF00E-222D-4E6D-A6D2-030047A2D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2987F4-C8F1-4685-8EAD-6627724DA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C7D07-DBE6-40E5-B937-BF471DE41502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E78EF-1897-4829-A72F-31384977EA6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Продукция ОАО «ПААЗ» сертифицирована в украинской национальной системе сертификации продукции УкрСЕПРО и в российской национальной системе сертификации ГОСТ РФ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D80E6-94CB-4B60-B785-FBEA05F8B3E1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32C0-989E-4F42-8897-AC1D590A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C9471-D5B9-474A-B02B-387BBBF3A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7084B-A7DE-4761-A509-5CACE1C9B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94D08B-0CC2-431E-A0CF-AA171E0ED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EA737-FA1D-473B-ADC7-826F6A6BA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46D4-EDAC-4599-9868-DE46FA51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9019-797B-4125-8983-06E32C47A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51EB-3722-4638-A2D6-8412DC576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837B-E955-46CF-B55A-22B2DDBD4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1D58-5E63-4706-95BD-40F680C64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E00D-9467-46F5-A830-C96062AB7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BF299-8A56-4663-AA77-E689611E2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714E2-557E-453A-A472-413453840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A8B3-6C57-4E9D-8088-A24AFA264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C12B-0B1F-41DA-9762-D92B2C8D8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9B7C-FC78-4041-AA16-53C394E10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D816-F677-4068-847F-62C6773C5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CA02-241D-4195-9849-2960335FF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55F9-3303-4214-B2AF-DED698244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4A62-6517-4770-877F-EBE78F32A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F792-8D66-4155-BF2A-295A9924E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51A8-1761-4FB8-9BDD-2C488CE23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 2" pitchFamily="18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Wingdings 2" pitchFamily="18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 2" pitchFamily="18" charset="2"/>
              </a:defRPr>
            </a:lvl1pPr>
          </a:lstStyle>
          <a:p>
            <a:pPr>
              <a:defRPr/>
            </a:pPr>
            <a:fld id="{B1C46395-6C6B-43E7-8D81-D7B3890DA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Wingdings 2" pitchFamily="18" charset="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Wingdings 2" pitchFamily="18" charset="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Wingdings 2" pitchFamily="18" charset="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Wingdings 2" pitchFamily="18" charset="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Wingdings 2" pitchFamily="18" charset="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Wingdings 2" pitchFamily="18" charset="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Wingdings 2" pitchFamily="18" charset="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Wingdings 2" pitchFamily="18" charset="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Wingdings 2" pitchFamily="18" charset="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Wingdings 2" pitchFamily="18" charset="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7BA5596-F594-4A7C-B298-E27FB343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70" r:id="rId1"/>
    <p:sldLayoutId id="2147485063" r:id="rId2"/>
    <p:sldLayoutId id="2147485071" r:id="rId3"/>
    <p:sldLayoutId id="2147485064" r:id="rId4"/>
    <p:sldLayoutId id="2147485065" r:id="rId5"/>
    <p:sldLayoutId id="2147485066" r:id="rId6"/>
    <p:sldLayoutId id="2147485067" r:id="rId7"/>
    <p:sldLayoutId id="2147485072" r:id="rId8"/>
    <p:sldLayoutId id="2147485073" r:id="rId9"/>
    <p:sldLayoutId id="2147485068" r:id="rId10"/>
    <p:sldLayoutId id="21474850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92150"/>
            <a:ext cx="8569325" cy="2160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ВИЩИЙ НАВЧАЛЬНИЙ ЗАКЛАД УКООПСПІЛКИ</a:t>
            </a:r>
            <a:b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«ПОЛТАВСЬКИЙ УНІВЕРСИТЕТ ЕКОНОМІКИ І ТОРГІВЛІ»</a:t>
            </a:r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</a:t>
            </a:r>
            <a:r>
              <a:rPr lang="uk-UA" sz="3100" b="1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ідь</a:t>
            </a:r>
            <a:r>
              <a:rPr lang="uk-UA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 результатами виробничого стажування</a:t>
            </a:r>
            <a:br>
              <a:rPr lang="uk-UA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Виконав студент групи ОА-11</a:t>
            </a:r>
            <a:br>
              <a:rPr lang="uk-UA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Бєляєв А.М.</a:t>
            </a:r>
            <a:endParaRPr lang="nl-NL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825" y="3284538"/>
            <a:ext cx="3455988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nl-N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2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64163" y="3500438"/>
            <a:ext cx="3671887" cy="1873250"/>
          </a:xfrm>
        </p:spPr>
        <p:txBody>
          <a:bodyPr/>
          <a:lstStyle/>
          <a:p>
            <a:pPr algn="r" eaLnBrk="1" hangingPunct="1"/>
            <a:r>
              <a:rPr lang="uk-UA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Науковий керівник </a:t>
            </a:r>
          </a:p>
          <a:p>
            <a:pPr algn="r" eaLnBrk="1" hangingPunct="1"/>
            <a:r>
              <a:rPr lang="uk-UA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к.е.н., доцент </a:t>
            </a:r>
          </a:p>
          <a:p>
            <a:pPr algn="r" eaLnBrk="1" hangingPunct="1"/>
            <a:r>
              <a:rPr lang="uk-UA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Соболь Г.О.</a:t>
            </a:r>
            <a:endParaRPr lang="ru-RU" sz="24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772400" cy="9413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Механосборочный цех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№2</a:t>
            </a:r>
            <a:endParaRPr lang="uk-U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email">
            <a:lum bright="12000" contrast="-10000"/>
          </a:blip>
          <a:srcRect/>
          <a:stretch>
            <a:fillRect/>
          </a:stretch>
        </p:blipFill>
        <p:spPr bwMode="auto">
          <a:xfrm>
            <a:off x="395288" y="1268413"/>
            <a:ext cx="8569325" cy="4919662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email">
            <a:lum bright="-2000" contrast="-4000"/>
          </a:blip>
          <a:srcRect/>
          <a:stretch>
            <a:fillRect/>
          </a:stretch>
        </p:blipFill>
        <p:spPr bwMode="auto">
          <a:xfrm>
            <a:off x="5292725" y="3933825"/>
            <a:ext cx="3606800" cy="262890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C:\Users\Maria\Desktop\truckMap-b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36738"/>
            <a:ext cx="85518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solidFill>
                  <a:schemeClr val="bg1"/>
                </a:solidFill>
              </a:rPr>
              <a:t>Продукция ПААЗ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17412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 rot="21221285">
            <a:off x="4930775" y="2317750"/>
            <a:ext cx="21177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Аппараты управления пневматическим тормозным приводом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35" name="Picture 6" descr="C:\Users\Maria\Desktop\презент\Бе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916113"/>
            <a:ext cx="65532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04925" y="3971925"/>
            <a:ext cx="1511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двухсекционный с рычагом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100-3514008/-10/-20/-30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975" y="3848100"/>
            <a:ext cx="1512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двухсекционный с рычагом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100-3514008-01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-11/-21/-31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8113" y="3802063"/>
            <a:ext cx="1511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двухсекционный с рычагом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100-3514010-01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825" y="3841750"/>
            <a:ext cx="1511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двухсекционный </a:t>
            </a:r>
            <a:r>
              <a:rPr lang="ru-RU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подпедальный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11.3514108/-10/-20/-30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-01/-11/-21/-31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7763" y="3840163"/>
            <a:ext cx="1728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двухсекционный для подвесной педали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11.3514108/-10/-20/-30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-01/-11/-21/-31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013" y="6184900"/>
            <a:ext cx="17002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двухсекционный </a:t>
            </a:r>
          </a:p>
          <a:p>
            <a:pPr algn="ctr">
              <a:defRPr/>
            </a:pPr>
            <a:r>
              <a:rPr lang="ru-RU" sz="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подпедальный</a:t>
            </a:r>
            <a:endParaRPr lang="ru-RU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11.3514208-01/-11/-21/-31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9988" y="6275388"/>
            <a:ext cx="170021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 двухсекционный с педалью11.3514308/-10/-20/-30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-01/-11/-21/-31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4263" y="6069013"/>
            <a:ext cx="170021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 обратного действия с ручным управлением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100-3537010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75200" y="6253163"/>
            <a:ext cx="17002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 обратного действия с ручным управлением с устройством растормаживания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11.3537310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0425" y="6099175"/>
            <a:ext cx="1700213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тормозной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обратного действия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ручным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управлением 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11.3537410 / -10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9563" y="6207125"/>
            <a:ext cx="170021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пневматический </a:t>
            </a:r>
          </a:p>
          <a:p>
            <a:pPr algn="ctr">
              <a:defRPr/>
            </a:pPr>
            <a:r>
              <a: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100-35371100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Аппараты подготовки и обеспечения параметров сжатого воздуха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9459" name="Picture 4" descr="C:\Users\Maria\Desktop\презент\Бе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773238"/>
            <a:ext cx="8748712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03350" y="2936875"/>
            <a:ext cx="10779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Водоотделитель 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11.3511010-01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9588" y="3105150"/>
            <a:ext cx="27035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Влагомаслоотделитель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регулятором давления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14.3512010-11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563" y="4518025"/>
            <a:ext cx="2701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Влагомаслоотделитель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регулятором давления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14.3512010-01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6313" y="3094038"/>
            <a:ext cx="27035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Влагомаслоотделитель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регулятором давления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14.3512010-10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0275" y="5589588"/>
            <a:ext cx="12985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Противозамерзатель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11.3515150-11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450" y="5589588"/>
            <a:ext cx="14954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подготовки воздуха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11.3536006-30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3563" y="5589588"/>
            <a:ext cx="1208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Осушитель воздуха</a:t>
            </a:r>
          </a:p>
          <a:p>
            <a:pPr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11.3536008 / -10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3400" y="6237288"/>
            <a:ext cx="12350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 давления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11.3512010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5163" y="6237288"/>
            <a:ext cx="12350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 давления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11.3512010-10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038" y="6237288"/>
            <a:ext cx="1177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Ргулятор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давления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11.3512010-20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Товары народного потребления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483" name="Picture 2" descr="\\192.168.1.11\Shared doc\1\pelmeni_maker_big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714500"/>
            <a:ext cx="26812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\\192.168.1.11\Shared doc\1\mincing_machine_big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1714500"/>
            <a:ext cx="26892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\\192.168.1.11\Shared doc\1\juice_sq_SB-1-000_big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1714500"/>
            <a:ext cx="27082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33425" y="5214938"/>
            <a:ext cx="235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bg1"/>
                </a:solidFill>
                <a:cs typeface="Arial" charset="0"/>
              </a:rPr>
              <a:t>Пельменница</a:t>
            </a:r>
          </a:p>
          <a:p>
            <a:pPr algn="ctr"/>
            <a:r>
              <a:rPr lang="ru-RU">
                <a:solidFill>
                  <a:schemeClr val="bg1"/>
                </a:solidFill>
                <a:cs typeface="Arial" charset="0"/>
              </a:rPr>
              <a:t>ПК 10.000 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3563938" y="5300663"/>
            <a:ext cx="2357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bg1"/>
                </a:solidFill>
                <a:cs typeface="Arial" charset="0"/>
              </a:rPr>
              <a:t>Соковыжималка</a:t>
            </a:r>
          </a:p>
          <a:p>
            <a:pPr algn="ctr"/>
            <a:r>
              <a:rPr lang="ru-RU">
                <a:solidFill>
                  <a:schemeClr val="bg1"/>
                </a:solidFill>
                <a:cs typeface="Arial" charset="0"/>
              </a:rPr>
              <a:t>СБ-1-000 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6300788" y="5300663"/>
            <a:ext cx="2357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bg1"/>
                </a:solidFill>
                <a:cs typeface="Arial" charset="0"/>
              </a:rPr>
              <a:t>Мясорубка</a:t>
            </a:r>
          </a:p>
          <a:p>
            <a:pPr algn="ctr"/>
            <a:r>
              <a:rPr lang="ru-RU">
                <a:solidFill>
                  <a:schemeClr val="bg1"/>
                </a:solidFill>
                <a:cs typeface="Arial" charset="0"/>
              </a:rPr>
              <a:t>МА-С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772400" cy="8683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Дополнительные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аппараты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1507" name="Picture 4" descr="C:\Users\Maria\Desktop\презент\Безымя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875" y="1773238"/>
            <a:ext cx="8307388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573463"/>
            <a:ext cx="10525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Глушитель шума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11.3590070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9750" y="3573463"/>
            <a:ext cx="14112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 магистральный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12.3511310-01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238" y="5470525"/>
            <a:ext cx="1622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Клапан </a:t>
            </a:r>
            <a:r>
              <a:rPr lang="ru-RU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двухмагистральный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100-3562010/-01/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-10/-20/-30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9688" y="5445125"/>
            <a:ext cx="17208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Клапан контрольного вывода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13.3515310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9425" y="5419725"/>
            <a:ext cx="17192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Клапан контрольного вывода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13.3515310-10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1388" y="5392738"/>
            <a:ext cx="13795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слива конденсата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11.3513110 / -10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7538" y="3573463"/>
            <a:ext cx="16668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управления давлением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11.3122110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9338" y="3563938"/>
            <a:ext cx="13430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разобщительный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12.3520010 / -10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9050" y="3573463"/>
            <a:ext cx="13430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кран разобщительный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14.3520010 / 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6810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Основные клиенты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341438"/>
          <a:ext cx="8713788" cy="4972055"/>
        </p:xfrm>
        <a:graphic>
          <a:graphicData uri="http://schemas.openxmlformats.org/drawingml/2006/table">
            <a:tbl>
              <a:tblPr/>
              <a:tblGrid>
                <a:gridCol w="4828098"/>
                <a:gridCol w="3885690"/>
              </a:tblGrid>
              <a:tr h="187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ПАО «ПААЗ» на сегодняшний день осуществляет поставки на конвейер многих производителей автобусов и автомобилей</a:t>
                      </a: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ПАО «</a:t>
                      </a:r>
                      <a:r>
                        <a:rPr lang="ru-R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АвтоКрАЗ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»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ОАО «МАЗ»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АЗ «УРАЛ»          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ООО «Павловский автобус»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РУП «БЕЛАЗ»         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ООО «</a:t>
                      </a:r>
                      <a:r>
                        <a:rPr lang="ru-R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ЛиАЗ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»</a:t>
                      </a:r>
                    </a:p>
                  </a:txBody>
                  <a:tcPr marL="9526" marR="9526" marT="9522" marB="0">
                    <a:lnL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935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производителей прицепной техники</a:t>
                      </a: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ОАО «ЧМЗАП»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ОАО «</a:t>
                      </a:r>
                      <a:r>
                        <a:rPr lang="ru-R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Челябтехстром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»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ОАО «Уником</a:t>
                      </a:r>
                    </a:p>
                  </a:txBody>
                  <a:tcPr marL="9526" marR="9526" marT="9522" marB="0">
                    <a:lnL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935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производителей спецтехники, погрузчиков</a:t>
                      </a: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Челябинский завод строительно-дорожных машин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</a:t>
                      </a:r>
                      <a:r>
                        <a:rPr lang="ru-R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Тверьстроймаш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>
                    <a:lnL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28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а также</a:t>
                      </a: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Минский тракторный завод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Санкт-петербургский тракторный завод </a:t>
                      </a:r>
                      <a:b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Харьковский тракторный завод</a:t>
                      </a:r>
                    </a:p>
                  </a:txBody>
                  <a:tcPr marL="9526" marR="9526" marT="9522" marB="0">
                    <a:lnL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882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Контроль качества продукции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19891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1557338"/>
            <a:ext cx="5761037" cy="487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2200" dirty="0">
                <a:solidFill>
                  <a:schemeClr val="bg1"/>
                </a:solidFill>
              </a:rPr>
              <a:t>Продукция предприятия сертифицирована как в Российской Федерации, так и в Украине. </a:t>
            </a:r>
          </a:p>
          <a:p>
            <a:pPr algn="just">
              <a:spcAft>
                <a:spcPts val="600"/>
              </a:spcAft>
              <a:defRPr/>
            </a:pPr>
            <a:endParaRPr lang="ru-RU" sz="22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GB" sz="2200" dirty="0">
                <a:solidFill>
                  <a:schemeClr val="bg1"/>
                </a:solidFill>
              </a:rPr>
              <a:t>TUV SUD Management </a:t>
            </a:r>
            <a:r>
              <a:rPr lang="en-GB" sz="2200" dirty="0" err="1">
                <a:solidFill>
                  <a:schemeClr val="bg1"/>
                </a:solidFill>
              </a:rPr>
              <a:t>ServiceGmbH</a:t>
            </a:r>
            <a:r>
              <a:rPr lang="ru-RU" sz="2200" dirty="0">
                <a:solidFill>
                  <a:schemeClr val="bg1"/>
                </a:solidFill>
              </a:rPr>
              <a:t> (Германия) сертификат соответствия требованиям </a:t>
            </a:r>
            <a:r>
              <a:rPr lang="en-GB" sz="2200" dirty="0">
                <a:solidFill>
                  <a:schemeClr val="bg1"/>
                </a:solidFill>
              </a:rPr>
              <a:t>ISO</a:t>
            </a:r>
            <a:r>
              <a:rPr lang="ru-RU" sz="2200" dirty="0">
                <a:solidFill>
                  <a:schemeClr val="bg1"/>
                </a:solidFill>
              </a:rPr>
              <a:t>/</a:t>
            </a:r>
            <a:r>
              <a:rPr lang="en-GB" sz="2200" dirty="0">
                <a:solidFill>
                  <a:schemeClr val="bg1"/>
                </a:solidFill>
              </a:rPr>
              <a:t>TS</a:t>
            </a:r>
            <a:r>
              <a:rPr lang="ru-RU" sz="2200" dirty="0">
                <a:solidFill>
                  <a:schemeClr val="bg1"/>
                </a:solidFill>
              </a:rPr>
              <a:t> 16949 :2009 (</a:t>
            </a:r>
            <a:r>
              <a:rPr lang="ru-RU" sz="2200" dirty="0" err="1">
                <a:solidFill>
                  <a:schemeClr val="bg1"/>
                </a:solidFill>
              </a:rPr>
              <a:t>рег</a:t>
            </a:r>
            <a:r>
              <a:rPr lang="ru-RU" sz="2200" dirty="0">
                <a:solidFill>
                  <a:schemeClr val="bg1"/>
                </a:solidFill>
              </a:rPr>
              <a:t>. № 12 111 46564 </a:t>
            </a:r>
            <a:r>
              <a:rPr lang="en-GB" sz="2200" dirty="0">
                <a:solidFill>
                  <a:schemeClr val="bg1"/>
                </a:solidFill>
              </a:rPr>
              <a:t>IATF</a:t>
            </a:r>
            <a:r>
              <a:rPr lang="ru-RU" sz="2200" dirty="0">
                <a:solidFill>
                  <a:schemeClr val="bg1"/>
                </a:solidFill>
              </a:rPr>
              <a:t> 0173324).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22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chemeClr val="bg1"/>
                </a:solidFill>
              </a:rPr>
              <a:t> Сертификат </a:t>
            </a:r>
            <a:r>
              <a:rPr lang="ru-RU" sz="2200" dirty="0" err="1">
                <a:solidFill>
                  <a:schemeClr val="bg1"/>
                </a:solidFill>
              </a:rPr>
              <a:t>УкрСЕПРО</a:t>
            </a:r>
            <a:r>
              <a:rPr lang="ru-RU" sz="2200" dirty="0">
                <a:solidFill>
                  <a:schemeClr val="bg1"/>
                </a:solidFill>
              </a:rPr>
              <a:t> соответствия требованиям ДСТУ ISO 9001-2009 № UA 2.003.08471-14 от 20.05.2014</a:t>
            </a:r>
          </a:p>
          <a:p>
            <a:pPr>
              <a:spcAft>
                <a:spcPts val="600"/>
              </a:spcAft>
              <a:defRPr/>
            </a:pP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7" name="Picture 6" descr="http://upload.wikimedia.org/wikipedia/uk/thumb/0/04/UkrSEPRO.svg/220px-UkrSEPRO.sv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4221163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8300" y="1700213"/>
          <a:ext cx="8515350" cy="4922837"/>
        </p:xfrm>
        <a:graphic>
          <a:graphicData uri="http://schemas.openxmlformats.org/drawingml/2006/table">
            <a:tbl>
              <a:tblPr/>
              <a:tblGrid>
                <a:gridCol w="2449513"/>
                <a:gridCol w="1958975"/>
                <a:gridCol w="1592262"/>
                <a:gridCol w="2514600"/>
              </a:tblGrid>
              <a:tr h="939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нормативно-правового акту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Дата, номер,   ким затверджено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Призначення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статей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Положення про ведення касових операцій у національній валюті України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затверджений Постановою Правління Національного банку України  № 637 від 15.12.2004 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документ, який врегульовує питання обліку касових операцій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Вимоги цього Положення поширюються на юридичних осіб незалежно від їх організаційно-правових форм і форм власності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Міністерства праці “Про норму тривалості робочого часу на 2008 рік”.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18.09.2007 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6884/0/14-07/13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Визначає кількість робочих днів, які бралися при розрахунку ліміту по касі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Кожне підприємство визначає ліміт каси з урахуванням режиму і специфіки його роботи, віддаленості від банку, обсягу касових оборотів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16" marR="58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3" name="Прямоугольник 5"/>
          <p:cNvSpPr>
            <a:spLocks noChangeArrowheads="1"/>
          </p:cNvSpPr>
          <p:nvPr/>
        </p:nvSpPr>
        <p:spPr bwMode="auto">
          <a:xfrm>
            <a:off x="250825" y="188913"/>
            <a:ext cx="87487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Таблица 1- Нормативно-правовое регулирование деятельности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работника в должности кассира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sz="quarter" idx="1"/>
          </p:nvPr>
        </p:nvSpPr>
        <p:spPr>
          <a:xfrm>
            <a:off x="684213" y="1557338"/>
            <a:ext cx="7772400" cy="4319587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</a:t>
            </a:r>
            <a:r>
              <a:rPr lang="ru-R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Одним из распорядительных документов, регулирующих деятельность кассира есть должностная инструкция кассира.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Должностная инструкция - это документ, в котором зафиксированы задачи, функции, обязанности, права и ответственность должностного лица. Она разрабатывается для каждой конкретной штатной должности.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341438"/>
            <a:ext cx="6481763" cy="1871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ПУБЛИЧНОЕ  АКЦИОНЕРНОЕ  ОБЩЕСТВО</a:t>
            </a:r>
            <a:r>
              <a:rPr lang="ru-RU" sz="3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ПОЛТАВСКИЙ  АВТОАГРЕГАТНЫЙ ЗАВОД</a:t>
            </a:r>
            <a:endParaRPr lang="nl-NL" sz="32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6" descr="H:\D\Documents_WORK\Презентация_завода\Материалы\PAAZ_s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4138613"/>
            <a:ext cx="289401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825" y="3284538"/>
            <a:ext cx="3455988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nl-N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49388" y="3213100"/>
            <a:ext cx="6400800" cy="16002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Тысячи жизней зависят от нас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каждый день</a:t>
            </a:r>
            <a:endParaRPr lang="uk-UA" alt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3838" y="1700213"/>
            <a:ext cx="6264275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Заголовок 3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354137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Должностная инструкция бухгалтера второй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060575"/>
            <a:ext cx="78835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Заголовок 3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354137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Должностная инструкция бухгалтера второй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858962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Права и материальная ответственность бухгалтера второй категории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0913" y="2349500"/>
            <a:ext cx="7437437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865188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Материальная ответственность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617538" y="1557338"/>
            <a:ext cx="79200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1"/>
                </a:solidFill>
              </a:rPr>
              <a:t>В целях сохранности материальных ценностей, принадлежащих предприятию заключают Договор о полной индивидуальной материальной ответственности, в котором кассир берет на себя полную материальную ответственность за сохранность доверенных ему Администрацией материальных ценностей и в установленном законом порядке ответственность за их сохранность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лимит кассы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sz="quarter" idx="1"/>
          </p:nvPr>
        </p:nvSpPr>
        <p:spPr>
          <a:xfrm>
            <a:off x="900113" y="1628775"/>
            <a:ext cx="7772400" cy="3925888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    Каждое предприятие определяет лимит кассы с учетом режима и специфики его работы, отдаленности от банка, объема кассовых оборотов (поступлений и расходов) по всем счетам.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   Для предприятий, расположенных в населенных пунктах где есть банки, и которые имеют срок сдачи наличной выручки в банк ежедневно (в день ее поступления в кассу)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84213" y="1989138"/>
            <a:ext cx="7772400" cy="4017962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Каждое рабочее место должно быть соответствующим образом оборудовано, то есть обеспечено необходимым оборудованием, инструментами и тому подобное. Система мероприятий по оборудованию рабочего места всем необходимым называется его организацией.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692275" y="620713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Рабочее место кассира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77275" cy="17287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оприходования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средств в кассу используют приходный кассовый ордер (КО-1)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2771" name="Picture 2" descr="H:\практика\145638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2097088"/>
            <a:ext cx="6696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77275" cy="17287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выдачи средств из кассы используют расходный кассовый ордер (КО-2)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3795" name="Picture 2" descr="H:\практика\image0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947863"/>
            <a:ext cx="7488238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77275" cy="17287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регистрации косовых документов используют кассовую книгу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КО-4)</a:t>
            </a:r>
          </a:p>
        </p:txBody>
      </p:sp>
      <p:pic>
        <p:nvPicPr>
          <p:cNvPr id="34819" name="Picture 2" descr="H:\практика\5513d1afd0f6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947863"/>
            <a:ext cx="5257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Ведение кассовой книги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sz="quarter" idx="1"/>
          </p:nvPr>
        </p:nvSpPr>
        <p:spPr>
          <a:xfrm>
            <a:off x="827088" y="981075"/>
            <a:ext cx="7772400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Кассовая книга – это документ, в котором отражаются все операции с наличными деньгами, проходящими через кассу предприятия.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Каждое предприятие ведет только одну кассовую книгу, которая должна быть пронумерована, прошнурована и опечатана сургучной или мастичной печатью. Количество листов в кассовой книге заверяется подписями руководителя и главного бухгалтера данного предприятия. Использовать ее можно в течение одного календарного года, по окончании которого заводится новый документ.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 предприятии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44675"/>
            <a:ext cx="4786313" cy="12969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42568D"/>
                </a:solidFill>
                <a:latin typeface="Arial" charset="0"/>
                <a:cs typeface="Arial" charset="0"/>
              </a:rPr>
              <a:t>	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Полтавский автоагрегатный завод основан в 1945 году как ремонтное предприятие с/х техники.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>
              <a:solidFill>
                <a:srgbClr val="7B3D17"/>
              </a:solidFill>
              <a:latin typeface="Arial" charset="0"/>
            </a:endParaRPr>
          </a:p>
        </p:txBody>
      </p:sp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4284663" y="4149725"/>
            <a:ext cx="4645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</a:rPr>
              <a:t>Сегодня завод является высокотехнологичным, современным машиностроительным предприятием по производству сложной тормозной аппаратуры для большегрузных автомобилей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и железнодорожных вагонов.</a:t>
            </a: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836613"/>
            <a:ext cx="3854450" cy="273685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8" name="Picture 5" descr="\\192.168.1.11\Shared doc\1\1\2ая проходная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716338"/>
            <a:ext cx="3816350" cy="2862262"/>
          </a:xfrm>
          <a:prstGeom prst="rect">
            <a:avLst/>
          </a:prstGeom>
          <a:noFill/>
          <a:ln>
            <a:solidFill>
              <a:prstClr val="black">
                <a:lumMod val="95000"/>
                <a:lumOff val="5000"/>
              </a:prstClr>
            </a:solidFill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785225" cy="5473700"/>
          </a:xfrm>
        </p:spPr>
        <p:txBody>
          <a:bodyPr/>
          <a:lstStyle/>
          <a:p>
            <a:pPr algn="just"/>
            <a:r>
              <a:rPr lang="en-US" sz="3600" smtClean="0">
                <a:solidFill>
                  <a:schemeClr val="bg1"/>
                </a:solidFill>
              </a:rPr>
              <a:t>   </a:t>
            </a:r>
            <a:r>
              <a:rPr lang="ru-RU" sz="3600" smtClean="0">
                <a:solidFill>
                  <a:schemeClr val="bg1"/>
                </a:solidFill>
              </a:rPr>
              <a:t>Инвентаризация — это проверка наличия имущества предприятия и состояния его финансовых обязательств на определён-ную дату путём подсчета фактических данных с данными бухгалтерского учёта.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Проведение инвентаризации обеспечи-вается владельцем или должностным лицом, осуществляющим руководство предприятием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72400" cy="7969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Фотография рабочего дня кассира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989138"/>
          <a:ext cx="8496300" cy="3309937"/>
        </p:xfrm>
        <a:graphic>
          <a:graphicData uri="http://schemas.openxmlformats.org/drawingml/2006/table">
            <a:tbl>
              <a:tblPr/>
              <a:tblGrid>
                <a:gridCol w="4680165"/>
                <a:gridCol w="3816135"/>
              </a:tblGrid>
              <a:tr h="1290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начало работы (09.00</a:t>
                      </a:r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):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7740" marR="7740" marT="7739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Подсчет средств в кассе; </a:t>
                      </a:r>
                      <a:endParaRPr lang="ru-RU" sz="1600" b="1" i="0" u="none" strike="noStrike" dirty="0" smtClean="0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Прием</a:t>
                      </a:r>
                      <a:r>
                        <a:rPr lang="ru-RU" sz="1600" b="1" i="0" u="none" strike="noStrike" baseline="0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 и выдача средств с кассы;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Составление </a:t>
                      </a:r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документов.</a:t>
                      </a:r>
                    </a:p>
                  </a:txBody>
                  <a:tcPr marL="7740" marR="7740" marT="7739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60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окончания работы (18.00</a:t>
                      </a:r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):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7740" marR="7740" marT="7739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Закрыть кассу;   </a:t>
                      </a:r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                           </a:t>
                      </a:r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Сдача денег в банк.</a:t>
                      </a:r>
                    </a:p>
                  </a:txBody>
                  <a:tcPr marL="7740" marR="7740" marT="7739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846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 пятницу и предпраздничные дни </a:t>
                      </a:r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– (16.45);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7740" marR="7740" marT="7739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42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перерыв для питания и отдыха (13.00-13.45</a:t>
                      </a:r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).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7740" marR="7740" marT="7739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563938" y="260350"/>
            <a:ext cx="1949450" cy="431800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Резюме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549275"/>
          <a:ext cx="8928100" cy="602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670"/>
              </a:tblGrid>
              <a:tr h="60233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Бєляєв Андрій Миколайович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uk-UA" sz="17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Телефон </a:t>
                      </a: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мобільний:                                              +380508138583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E-</a:t>
                      </a:r>
                      <a:r>
                        <a:rPr lang="uk-UA" sz="17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mail</a:t>
                      </a: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                                                                 </a:t>
                      </a:r>
                      <a:r>
                        <a:rPr lang="en-US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andry-27</a:t>
                      </a: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@</a:t>
                      </a:r>
                      <a:r>
                        <a:rPr lang="uk-UA" sz="17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mail.ua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Адрес :                                                            </a:t>
                      </a:r>
                      <a:r>
                        <a:rPr lang="ru-RU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</a:t>
                      </a:r>
                      <a:r>
                        <a:rPr lang="uk-UA" sz="17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нецька</a:t>
                      </a: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обл. м.  Гірник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Мета :                                     резюме подається на здобуття посади бухгалтера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uk-UA" sz="17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ОСВІТА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 закладу    ПОЛТАВСЬКИЙ УНІВЕРСИТЕТ ЕКОНОМІКИ І ТОРГІВЛІ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Інститут	          </a:t>
                      </a:r>
                      <a:r>
                        <a:rPr lang="uk-UA" sz="17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Інститут</a:t>
                      </a: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економіки управління та інформаційних технологій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Період навчання	                               2015-2020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Спеціальність 	                      </a:t>
                      </a:r>
                      <a:r>
                        <a:rPr lang="uk-UA" sz="17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Облік і аудит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  ПРОФЕСІЙНІ НАВИЧКИ І ЗНАННЯ</a:t>
                      </a:r>
                      <a:endParaRPr lang="ru-RU" sz="175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Користування ПК: 	знання MS Office,1С, робота з Інтернетом.</a:t>
                      </a:r>
                      <a:endParaRPr lang="ru-RU" sz="175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Користування </a:t>
                      </a: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оргтехнікою:  Факс, модем, сканер,</a:t>
                      </a:r>
                      <a:endParaRPr lang="ru-RU" sz="17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9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uk-UA" sz="17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Знання </a:t>
                      </a:r>
                      <a:r>
                        <a:rPr lang="uk-UA" sz="17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іноземних мов, рівень володіння :  Українська мова (рідна), Російська мова (вільно), Англійська мова (розмовний рівень)</a:t>
                      </a:r>
                      <a:endParaRPr lang="ru-RU" sz="17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7" marR="40137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341438"/>
            <a:ext cx="6481763" cy="1871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Спасибо</a:t>
            </a: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 </a:t>
            </a:r>
            <a:r>
              <a:rPr lang="uk-UA" sz="2800" b="1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внимание</a:t>
            </a:r>
            <a:r>
              <a:rPr lang="uk-UA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!</a:t>
            </a:r>
            <a:endParaRPr lang="uk-UA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6" descr="H:\D\Documents_WORK\Презентация_завода\Материалы\PAAZ_s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3284538"/>
            <a:ext cx="289242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825" y="3284538"/>
            <a:ext cx="3455988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nl-N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564563" cy="1012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Краткая характеристика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323850" y="1484313"/>
          <a:ext cx="8496300" cy="49069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8099"/>
                <a:gridCol w="5688201"/>
              </a:tblGrid>
              <a:tr h="1765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Профиль 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заводе производится более 200 модификаций изделий для большегрузных автотранспортных средств и железнодорожных вагонов, а также широкий ассортимент товаров народного потребления.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45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Виды производств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Литейное производство,   механообрабатывающие цеха, гальвано-термическое и прессово-штамповочное производства, ремонтное производство, инструментальное производство, а также цех по обработке пластмасс и резины.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83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площадь территории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14,39 га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58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68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68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Географическое расположение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3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3325" y="1560513"/>
            <a:ext cx="6697663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77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Площадь, занимаемая предприятием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225425" y="1341438"/>
            <a:ext cx="6696075" cy="2339975"/>
          </a:xfrm>
        </p:spPr>
        <p:txBody>
          <a:bodyPr anchor="ctr"/>
          <a:lstStyle/>
          <a:p>
            <a:pPr marL="319088" indent="-319088"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производственная — 23 938,9 м</a:t>
            </a:r>
            <a:r>
              <a:rPr lang="ru-RU" sz="2400" baseline="30000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ru-RU" sz="24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19088" indent="-319088"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вспомогательная — 14 142 м</a:t>
            </a:r>
            <a:r>
              <a:rPr lang="ru-RU" sz="2400" baseline="30000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ru-RU" sz="24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19088" indent="-319088"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административно-бытовая — 21 222,7 м</a:t>
            </a:r>
            <a:r>
              <a:rPr lang="ru-RU" sz="2400" baseline="30000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ru-RU" sz="24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19088" indent="-319088"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складская — 6 620 м</a:t>
            </a:r>
            <a:r>
              <a:rPr lang="ru-RU" sz="2400" baseline="30000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ru-RU" sz="24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19088" indent="-319088" eaLnBrk="1" hangingPunct="1">
              <a:buFont typeface="Wingdings 2" pitchFamily="18" charset="2"/>
              <a:buNone/>
            </a:pPr>
            <a:endParaRPr lang="ru-RU" sz="24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" name="Picture 5" descr="http://www.paaz.com.ua/images/zavod_abou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284538"/>
            <a:ext cx="8677275" cy="34861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Производственные мощности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773238"/>
            <a:ext cx="8064500" cy="4781550"/>
          </a:xfrm>
        </p:spPr>
        <p:txBody>
          <a:bodyPr/>
          <a:lstStyle/>
          <a:p>
            <a:pPr marL="319088" indent="-319088" algn="just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Мощности предприятия позволяют производить </a:t>
            </a:r>
            <a:r>
              <a:rPr lang="ru-RU" sz="2200" b="1" smtClean="0">
                <a:solidFill>
                  <a:schemeClr val="bg1"/>
                </a:solidFill>
                <a:latin typeface="Arial" charset="0"/>
              </a:rPr>
              <a:t>ежемесячно до 12 000 автомобильных и 4 000 тракторных машинокомплетов</a:t>
            </a: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. </a:t>
            </a:r>
          </a:p>
          <a:p>
            <a:pPr marL="319088" indent="-319088" algn="just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Мощность литейного цеха составляет </a:t>
            </a:r>
            <a:r>
              <a:rPr lang="ru-RU" sz="2200" b="1" smtClean="0">
                <a:solidFill>
                  <a:schemeClr val="bg1"/>
                </a:solidFill>
                <a:latin typeface="Arial" charset="0"/>
              </a:rPr>
              <a:t>150 тонн годного литья в месяц</a:t>
            </a: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. </a:t>
            </a:r>
          </a:p>
          <a:p>
            <a:pPr marL="319088" indent="-319088" algn="just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Поставки на </a:t>
            </a:r>
            <a:r>
              <a:rPr lang="ru-RU" sz="2200" b="1" smtClean="0">
                <a:solidFill>
                  <a:schemeClr val="bg1"/>
                </a:solidFill>
                <a:latin typeface="Arial" charset="0"/>
              </a:rPr>
              <a:t>первичный рынок </a:t>
            </a: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в первом полугодии 2016 года составляют 37%, на </a:t>
            </a:r>
            <a:r>
              <a:rPr lang="ru-RU" sz="2200" b="1" smtClean="0">
                <a:solidFill>
                  <a:schemeClr val="bg1"/>
                </a:solidFill>
                <a:latin typeface="Arial" charset="0"/>
              </a:rPr>
              <a:t>вторичный рынок </a:t>
            </a: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– 63%</a:t>
            </a:r>
          </a:p>
          <a:p>
            <a:pPr marL="319088" indent="-319088" algn="just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В настоящее время производится сертификация, освоение и подготовка производства </a:t>
            </a:r>
            <a:r>
              <a:rPr lang="ru-RU" sz="2200" b="1" smtClean="0">
                <a:solidFill>
                  <a:schemeClr val="bg1"/>
                </a:solidFill>
                <a:latin typeface="Arial" charset="0"/>
              </a:rPr>
              <a:t>аппаратов для железнодорожных тормозных систем</a:t>
            </a:r>
            <a:r>
              <a:rPr lang="ru-RU" sz="2200" smtClean="0">
                <a:solidFill>
                  <a:schemeClr val="bg1"/>
                </a:solidFill>
                <a:latin typeface="Arial" charset="0"/>
              </a:rPr>
              <a:t>. Четыре изделия уже освоены и готовы к серийному производству.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8888" y="4581525"/>
          <a:ext cx="7040562" cy="2089151"/>
        </p:xfrm>
        <a:graphic>
          <a:graphicData uri="http://schemas.openxmlformats.org/drawingml/2006/table">
            <a:tbl>
              <a:tblPr/>
              <a:tblGrid>
                <a:gridCol w="4868785"/>
                <a:gridCol w="2171777"/>
              </a:tblGrid>
              <a:tr h="39071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Тормозная</a:t>
                      </a:r>
                      <a:r>
                        <a:rPr lang="uk-UA" sz="1400" b="1" i="0" u="none" strike="noStrike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400" b="1" i="0" u="none" strike="noStrike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апаратура </a:t>
                      </a:r>
                      <a:r>
                        <a:rPr lang="uk-UA" sz="1400" b="1" i="0" u="none" strike="noStrike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(ТА),  ЕВРО без НДС</a:t>
                      </a:r>
                      <a:endParaRPr lang="uk-UA" sz="1400" b="1" i="0" u="none" strike="noStrike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737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268,32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Железнодорожные аппараты  (ж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д), </a:t>
                      </a:r>
                      <a:r>
                        <a:rPr lang="uk-UA" sz="1400" b="1" i="0" u="none" strike="noStrike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ЕВРО без НДС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046,48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Ремкомплекты</a:t>
                      </a:r>
                      <a:r>
                        <a:rPr lang="uk-UA" sz="1400" b="1" i="0" u="none" strike="noStrike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uk-UA" sz="1400" b="1" i="0" u="none" strike="noStrike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ЕВРО без НДС</a:t>
                      </a:r>
                      <a:endParaRPr lang="uk-UA" sz="1400" b="1" i="0" u="none" strike="noStrike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618,72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Товары народного потребления (ТНП</a:t>
                      </a:r>
                      <a:r>
                        <a:rPr lang="uk-UA" sz="1400" b="1" i="0" u="none" strike="noStrike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lang="uk-UA" sz="1400" b="1" i="0" u="none" strike="noStrike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ЕВРО без НДС</a:t>
                      </a:r>
                      <a:endParaRPr lang="uk-UA" sz="1400" b="1" i="0" u="none" strike="noStrike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558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711,31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71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Прочее, ЕВРО без НДС</a:t>
                      </a:r>
                      <a:endParaRPr lang="uk-UA" sz="1400" b="1" i="0" u="none" strike="noStrike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119,6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4213" y="333375"/>
            <a:ext cx="8135937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 продукции ПАО "ПААЗ" по категориям за 201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683568" y="1412777"/>
          <a:ext cx="79208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467544" y="1268761"/>
          <a:ext cx="82089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990600" y="188913"/>
            <a:ext cx="8153400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Механосборочный цех №1</a:t>
            </a:r>
            <a:endParaRPr lang="uk-U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22" name="Picture 2" descr="Копия IMG_06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25538"/>
            <a:ext cx="4392612" cy="329565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4" name="Picture 4" descr="Копия IMG_06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1125538"/>
            <a:ext cx="4694237" cy="3311525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3500438"/>
            <a:ext cx="4772025" cy="3182937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ck of book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праведливость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праведливость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праведливость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праведливость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2899</TotalTime>
  <Words>1104</Words>
  <Application>Microsoft Office PowerPoint</Application>
  <PresentationFormat>Экран (4:3)</PresentationFormat>
  <Paragraphs>210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Wingdings 2</vt:lpstr>
      <vt:lpstr>Wingdings</vt:lpstr>
      <vt:lpstr>Times New Roman</vt:lpstr>
      <vt:lpstr>Cambria</vt:lpstr>
      <vt:lpstr>Franklin Gothic Book</vt:lpstr>
      <vt:lpstr>Century Gothic</vt:lpstr>
      <vt:lpstr>Perpetua</vt:lpstr>
      <vt:lpstr>Stack of books design template</vt:lpstr>
      <vt:lpstr>Справедливость</vt:lpstr>
      <vt:lpstr>ВИЩИЙ НАВЧАЛЬНИЙ ЗАКЛАД УКООПСПІЛКИ «ПОЛТАВСЬКИЙ УНІВЕРСИТЕТ ЕКОНОМІКИ І ТОРГІВЛІ»  Доповідь за  результатами виробничого стажування  Виконав студент групи ОА-11 Бєляєв А.М.</vt:lpstr>
      <vt:lpstr>ПУБЛИЧНОЕ  АКЦИОНЕРНОЕ  ОБЩЕСТВО ПОЛТАВСКИЙ  АВТОАГРЕГАТНЫЙ ЗАВОД</vt:lpstr>
      <vt:lpstr>О предприятии</vt:lpstr>
      <vt:lpstr>Краткая характеристика</vt:lpstr>
      <vt:lpstr>Географическое расположение </vt:lpstr>
      <vt:lpstr>Площадь, занимаемая предприятием</vt:lpstr>
      <vt:lpstr>Производственные мощности</vt:lpstr>
      <vt:lpstr>Реализация продукции ПАО "ПААЗ" по категориям за 2015 г. </vt:lpstr>
      <vt:lpstr>Механосборочный цех №1</vt:lpstr>
      <vt:lpstr>Механосборочный цех №2</vt:lpstr>
      <vt:lpstr>Продукция ПААЗ</vt:lpstr>
      <vt:lpstr>Аппараты управления пневматическим тормозным приводом</vt:lpstr>
      <vt:lpstr>Аппараты подготовки и обеспечения параметров сжатого воздуха</vt:lpstr>
      <vt:lpstr>Товары народного потребления</vt:lpstr>
      <vt:lpstr>Дополнительные аппараты</vt:lpstr>
      <vt:lpstr>Основные клиенты</vt:lpstr>
      <vt:lpstr>Контроль качества продукции</vt:lpstr>
      <vt:lpstr>Слайд 18</vt:lpstr>
      <vt:lpstr>Слайд 19</vt:lpstr>
      <vt:lpstr>Должностная инструкция бухгалтера второй категории</vt:lpstr>
      <vt:lpstr>Должностная инструкция бухгалтера второй категории</vt:lpstr>
      <vt:lpstr>Права и материальная ответственность бухгалтера второй категории</vt:lpstr>
      <vt:lpstr>Материальная ответственность</vt:lpstr>
      <vt:lpstr>лимит кассы</vt:lpstr>
      <vt:lpstr>Каждое рабочее место должно быть соответствующим образом оборудовано, то есть обеспечено необходимым оборудованием, инструментами и тому подобное. Система мероприятий по оборудованию рабочего места всем необходимым называется его организацией.</vt:lpstr>
      <vt:lpstr>Для оприходования средств в кассу используют приходный кассовый ордер (КО-1)</vt:lpstr>
      <vt:lpstr>Для выдачи средств из кассы используют расходный кассовый ордер (КО-2)</vt:lpstr>
      <vt:lpstr>Для регистрации косовых документов используют кассовую книгу  (КО-4)</vt:lpstr>
      <vt:lpstr>Ведение кассовой книги</vt:lpstr>
      <vt:lpstr>   Инвентаризация — это проверка наличия имущества предприятия и состояния его финансовых обязательств на определён-ную дату путём подсчета фактических данных с данными бухгалтерского учёта. Проведение инвентаризации обеспечи-вается владельцем или должностным лицом, осуществляющим руководство предприятием</vt:lpstr>
      <vt:lpstr>Фотография рабочего дня кассира</vt:lpstr>
      <vt:lpstr>Резюме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«Полтавский автоагрегатный завод»</dc:title>
  <dc:creator>Admin</dc:creator>
  <cp:lastModifiedBy>clio</cp:lastModifiedBy>
  <cp:revision>291</cp:revision>
  <cp:lastPrinted>2013-10-22T12:02:43Z</cp:lastPrinted>
  <dcterms:created xsi:type="dcterms:W3CDTF">2010-03-01T06:42:00Z</dcterms:created>
  <dcterms:modified xsi:type="dcterms:W3CDTF">2016-09-29T13:15:11Z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TC011594401049</vt:lpwstr>
  </property>
</Properties>
</file>