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7" r:id="rId3"/>
    <p:sldId id="260" r:id="rId4"/>
    <p:sldId id="264" r:id="rId5"/>
    <p:sldId id="265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83" r:id="rId20"/>
    <p:sldId id="284" r:id="rId21"/>
    <p:sldId id="285" r:id="rId22"/>
    <p:sldId id="280" r:id="rId23"/>
    <p:sldId id="282" r:id="rId2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9" d="100"/>
          <a:sy n="79" d="100"/>
        </p:scale>
        <p:origin x="-84" y="-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style val="5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ser>
          <c:idx val="0"/>
          <c:order val="0"/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(Лист1!$C$14,Лист1!$C$15,Лист1!$C$16)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Лист1!$C$7:$E$7</c:f>
              <c:numCache>
                <c:formatCode>General</c:formatCode>
                <c:ptCount val="3"/>
                <c:pt idx="0">
                  <c:v>10997</c:v>
                </c:pt>
                <c:pt idx="1">
                  <c:v>11199</c:v>
                </c:pt>
                <c:pt idx="2">
                  <c:v>28922</c:v>
                </c:pt>
              </c:numCache>
            </c:numRef>
          </c:val>
        </c:ser>
        <c:dLbls/>
        <c:shape val="box"/>
        <c:axId val="119990144"/>
        <c:axId val="119991680"/>
        <c:axId val="0"/>
      </c:bar3DChart>
      <c:catAx>
        <c:axId val="1199901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19991680"/>
        <c:crosses val="autoZero"/>
        <c:auto val="1"/>
        <c:lblAlgn val="ctr"/>
        <c:lblOffset val="100"/>
      </c:catAx>
      <c:valAx>
        <c:axId val="1199916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19990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6F2C6-2A63-47EE-8596-21EA0F0131C9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2A8EC-8597-485A-8C8C-A52AC02FB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AC3EA-67CE-486C-AFF4-C78DDDC221D5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7DFE9-E311-41AF-8B30-40E2A6ADE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DFFE-3766-4088-92C3-1E184354248B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710FC-BD99-44DB-96D3-195F086F9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12"/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4C0CD-8367-4A89-8B8D-06D82A65A885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1D17C-FB63-405F-9868-022B927C3B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7C9D4-A112-4E63-BB87-8D3B4758EBF8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6C08D-C064-43D7-A2F3-23F15C889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E79CF-A937-440A-A3E4-C3AAB1DEF255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67735-B8AE-4130-ADD0-BD72D663D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6"/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7"/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27ED6-0054-4A0A-8CB6-69DA386C6A21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24BD-6614-4021-BF42-D3BD41B40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CF4FA-DA76-4184-ABAC-6F7D592A0993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3466A-426F-42B3-9178-41BB1133CE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B5FF-1927-4582-855C-AB1C5B915F8F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FF5D9-DCB0-440D-8E72-206EFEFE7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4518D-616B-48AC-9E7E-5B9BF86AAF45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1C98-088D-44D6-A020-BCD48ABBAD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79C26-5330-42EC-9E27-28E279312D12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C8162-BA2E-44DF-BE5E-86F0FED89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4BA25-4E13-4E2C-BD71-7466FD36BF53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02ECB-0E6F-413C-BAE5-A325442840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E740F-A599-426B-9163-1EE14CC6C2D0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ADD0E-B8BB-49B3-B086-1F71E8480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352D7-E5AD-4281-A48B-5EEBDCC2DCE2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8BD27-E66A-4A91-AE92-AB6AA0FAE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9AD69-A978-43C8-9D3A-01682829628F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882BD-41BE-4748-929D-1789E6C93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B947-BBE7-4B0A-80F7-27CCF7CED846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1D7D7-F87C-4AF9-9E21-1222236D7E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87E36-0601-481F-902D-C1176DC87E2C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48797-5512-4DE3-B2DE-2510B3E04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6"/>
          <p:cNvPicPr>
            <a:picLocks noChangeAspect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/>
          <p:cNvPicPr>
            <a:picLocks noChangeAspect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/>
          <p:cNvPicPr>
            <a:picLocks noChangeAspect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8609013" y="6096000"/>
            <a:ext cx="993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 smtClean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CD5A77-7CA6-4A06-91F2-CEFF9EADAD7E}" type="datetimeFigureOut">
              <a:rPr lang="ru-RU"/>
              <a:pPr>
                <a:defRPr/>
              </a:pPr>
              <a:t>29.09.2016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800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B990AB-BA83-4E1D-97F4-F0C9B9C82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5" r:id="rId2"/>
    <p:sldLayoutId id="2147483794" r:id="rId3"/>
    <p:sldLayoutId id="2147483793" r:id="rId4"/>
    <p:sldLayoutId id="2147483792" r:id="rId5"/>
    <p:sldLayoutId id="2147483791" r:id="rId6"/>
    <p:sldLayoutId id="2147483790" r:id="rId7"/>
    <p:sldLayoutId id="2147483789" r:id="rId8"/>
    <p:sldLayoutId id="2147483788" r:id="rId9"/>
    <p:sldLayoutId id="2147483787" r:id="rId10"/>
    <p:sldLayoutId id="2147483786" r:id="rId11"/>
    <p:sldLayoutId id="2147483797" r:id="rId12"/>
    <p:sldLayoutId id="2147483785" r:id="rId13"/>
    <p:sldLayoutId id="2147483798" r:id="rId14"/>
    <p:sldLayoutId id="2147483799" r:id="rId15"/>
    <p:sldLayoutId id="2147483784" r:id="rId16"/>
    <p:sldLayoutId id="2147483783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787525" y="207963"/>
            <a:ext cx="8534400" cy="1506537"/>
          </a:xfrm>
        </p:spPr>
        <p:txBody>
          <a:bodyPr/>
          <a:lstStyle/>
          <a:p>
            <a:pPr algn="ctr"/>
            <a:r>
              <a:rPr lang="uk-UA" sz="1600" b="1" dirty="0" smtClean="0"/>
              <a:t>ВНЗ УКООПСПІЛКИ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dirty="0" smtClean="0"/>
              <a:t>«Полтавський університет економіки і торгівлі»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dirty="0" smtClean="0"/>
              <a:t>Інститут економіки, управління та інформаційних технологій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600" b="1" dirty="0" smtClean="0"/>
              <a:t>Кафедра бухгалтерського обліку і аудиту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787525" y="2028825"/>
            <a:ext cx="8534400" cy="464343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uk-UA" sz="4000" i="1" cap="none" dirty="0" smtClean="0">
                <a:solidFill>
                  <a:schemeClr val="tx1"/>
                </a:solidFill>
              </a:rPr>
              <a:t>ЗВІТ</a:t>
            </a:r>
            <a:endParaRPr lang="uk-UA" sz="4000" cap="none" dirty="0" smtClean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uk-UA" cap="none" dirty="0" smtClean="0">
                <a:solidFill>
                  <a:schemeClr val="tx1"/>
                </a:solidFill>
              </a:rPr>
              <a:t>ЗА РЕЗУЛЬТАТАМИ ВИРОБНИЧОЇ ПРАКТИКИ</a:t>
            </a:r>
            <a:r>
              <a:rPr lang="uk-UA" i="1" cap="none" dirty="0" smtClean="0">
                <a:solidFill>
                  <a:schemeClr val="tx1"/>
                </a:solidFill>
              </a:rPr>
              <a:t> </a:t>
            </a:r>
            <a:endParaRPr lang="uk-UA" i="1" cap="none" dirty="0" smtClean="0">
              <a:solidFill>
                <a:schemeClr val="tx1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uk-UA" cap="none" dirty="0" smtClean="0">
                <a:solidFill>
                  <a:schemeClr val="tx1"/>
                </a:solidFill>
                <a:latin typeface="Arial" charset="0"/>
              </a:rPr>
              <a:t>на </a:t>
            </a:r>
            <a:r>
              <a:rPr lang="uk-UA" cap="none" dirty="0" smtClean="0">
                <a:solidFill>
                  <a:schemeClr val="tx1"/>
                </a:solidFill>
              </a:rPr>
              <a:t>ПП АФ «ПРЕЧИСТІВСЬКЕ»</a:t>
            </a:r>
            <a:endParaRPr lang="uk-UA" i="1" cap="none" dirty="0" smtClean="0">
              <a:solidFill>
                <a:schemeClr val="tx1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ru-RU" cap="none" dirty="0" smtClean="0">
                <a:solidFill>
                  <a:schemeClr val="tx1"/>
                </a:solidFill>
              </a:rPr>
              <a:t/>
            </a:r>
            <a:br>
              <a:rPr lang="ru-RU" cap="none" dirty="0" smtClean="0">
                <a:solidFill>
                  <a:schemeClr val="tx1"/>
                </a:solidFill>
              </a:rPr>
            </a:br>
            <a:r>
              <a:rPr lang="uk-UA" cap="none" dirty="0" smtClean="0">
                <a:solidFill>
                  <a:schemeClr val="tx1"/>
                </a:solidFill>
              </a:rPr>
              <a:t>СТУДЕНТА  ГРУПИ ОА-51М</a:t>
            </a:r>
            <a:r>
              <a:rPr lang="ru-RU" cap="none" dirty="0" smtClean="0">
                <a:solidFill>
                  <a:schemeClr val="tx1"/>
                </a:solidFill>
              </a:rPr>
              <a:t/>
            </a:r>
            <a:br>
              <a:rPr lang="ru-RU" cap="none" dirty="0" smtClean="0">
                <a:solidFill>
                  <a:schemeClr val="tx1"/>
                </a:solidFill>
              </a:rPr>
            </a:br>
            <a:r>
              <a:rPr lang="uk-UA" cap="none" dirty="0" smtClean="0">
                <a:solidFill>
                  <a:schemeClr val="tx1"/>
                </a:solidFill>
              </a:rPr>
              <a:t>	</a:t>
            </a:r>
            <a:endParaRPr lang="uk-UA" cap="none" dirty="0" smtClean="0">
              <a:solidFill>
                <a:schemeClr val="tx1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</a:pPr>
            <a:r>
              <a:rPr lang="ru-RU" b="1" cap="none" dirty="0" smtClean="0">
                <a:solidFill>
                  <a:schemeClr val="tx1"/>
                </a:solidFill>
              </a:rPr>
              <a:t>ФОМЕНКО ДМИТРО ВОЛОДИМИРОВИЧ</a:t>
            </a:r>
          </a:p>
          <a:p>
            <a:pPr algn="ctr">
              <a:lnSpc>
                <a:spcPct val="80000"/>
              </a:lnSpc>
            </a:pPr>
            <a:endParaRPr lang="ru-RU" sz="1600" b="1" cap="none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ru-RU" sz="1600" cap="none" dirty="0" smtClean="0">
                <a:solidFill>
                  <a:schemeClr val="tx1"/>
                </a:solidFill>
              </a:rPr>
              <a:t/>
            </a:r>
            <a:br>
              <a:rPr lang="ru-RU" sz="1600" cap="none" dirty="0" smtClean="0">
                <a:solidFill>
                  <a:schemeClr val="tx1"/>
                </a:solidFill>
              </a:rPr>
            </a:br>
            <a:r>
              <a:rPr lang="ru-RU" sz="1600" cap="none" dirty="0" smtClean="0">
                <a:solidFill>
                  <a:schemeClr val="tx1"/>
                </a:solidFill>
              </a:rPr>
              <a:t/>
            </a:r>
            <a:br>
              <a:rPr lang="ru-RU" sz="1600" cap="none" dirty="0" smtClean="0">
                <a:solidFill>
                  <a:schemeClr val="tx1"/>
                </a:solidFill>
              </a:rPr>
            </a:br>
            <a:r>
              <a:rPr lang="ru-RU" sz="1600" cap="none" dirty="0" smtClean="0">
                <a:solidFill>
                  <a:schemeClr val="tx1"/>
                </a:solidFill>
              </a:rPr>
              <a:t/>
            </a:r>
            <a:br>
              <a:rPr lang="ru-RU" sz="1600" cap="none" dirty="0" smtClean="0">
                <a:solidFill>
                  <a:schemeClr val="tx1"/>
                </a:solidFill>
              </a:rPr>
            </a:br>
            <a:r>
              <a:rPr lang="uk-UA" sz="1400" cap="none" dirty="0" smtClean="0">
                <a:solidFill>
                  <a:schemeClr val="tx1"/>
                </a:solidFill>
              </a:rPr>
              <a:t>	</a:t>
            </a:r>
            <a:r>
              <a:rPr lang="ru-RU" sz="1400" cap="none" dirty="0" smtClean="0">
                <a:solidFill>
                  <a:schemeClr val="tx1"/>
                </a:solidFill>
              </a:rPr>
              <a:t/>
            </a:r>
            <a:br>
              <a:rPr lang="ru-RU" sz="1400" cap="none" dirty="0" smtClean="0">
                <a:solidFill>
                  <a:schemeClr val="tx1"/>
                </a:solidFill>
              </a:rPr>
            </a:br>
            <a:r>
              <a:rPr lang="uk-UA" sz="1400" cap="none" dirty="0" smtClean="0">
                <a:solidFill>
                  <a:schemeClr val="tx1"/>
                </a:solidFill>
              </a:rPr>
              <a:t>	</a:t>
            </a:r>
            <a:r>
              <a:rPr lang="ru-RU" sz="1400" cap="none" dirty="0" smtClean="0">
                <a:solidFill>
                  <a:schemeClr val="tx1"/>
                </a:solidFill>
              </a:rPr>
              <a:t/>
            </a:r>
            <a:br>
              <a:rPr lang="ru-RU" sz="1400" cap="none" dirty="0" smtClean="0">
                <a:solidFill>
                  <a:schemeClr val="tx1"/>
                </a:solidFill>
              </a:rPr>
            </a:br>
            <a:r>
              <a:rPr lang="ru-RU" sz="1400" cap="none" dirty="0" smtClean="0">
                <a:solidFill>
                  <a:schemeClr val="tx1"/>
                </a:solidFill>
              </a:rPr>
              <a:t>Полтава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1236663" y="5186363"/>
            <a:ext cx="8826500" cy="738187"/>
          </a:xfrm>
        </p:spPr>
        <p:txBody>
          <a:bodyPr/>
          <a:lstStyle/>
          <a:p>
            <a:endParaRPr lang="ru-RU" sz="1600" smtClean="0"/>
          </a:p>
        </p:txBody>
      </p:sp>
      <p:sp>
        <p:nvSpPr>
          <p:cNvPr id="32770" name="Заголовок 4"/>
          <p:cNvSpPr txBox="1">
            <a:spLocks/>
          </p:cNvSpPr>
          <p:nvPr/>
        </p:nvSpPr>
        <p:spPr bwMode="auto">
          <a:xfrm>
            <a:off x="1019175" y="231775"/>
            <a:ext cx="8824913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Показники стану та руху основних засобів</a:t>
            </a:r>
          </a:p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 ПП АФ «Пречистівське</a:t>
            </a:r>
            <a:r>
              <a:rPr lang="uk-UA" sz="2800" dirty="0" smtClean="0">
                <a:solidFill>
                  <a:schemeClr val="tx2"/>
                </a:solidFill>
                <a:latin typeface="Century Gothic" pitchFamily="34" charset="0"/>
              </a:rPr>
              <a:t>»</a:t>
            </a:r>
            <a:r>
              <a:rPr lang="ru-RU" sz="2800" dirty="0">
                <a:solidFill>
                  <a:schemeClr val="tx2"/>
                </a:solidFill>
                <a:latin typeface="Century Gothic" pitchFamily="34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entury Gothic" pitchFamily="34" charset="0"/>
              </a:rPr>
            </a:br>
            <a:endParaRPr lang="ru-RU" sz="28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7029246"/>
              </p:ext>
            </p:extLst>
          </p:nvPr>
        </p:nvGraphicFramePr>
        <p:xfrm>
          <a:off x="1236663" y="1414460"/>
          <a:ext cx="8852643" cy="35864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49244"/>
                <a:gridCol w="954892"/>
                <a:gridCol w="954892"/>
                <a:gridCol w="1193615"/>
              </a:tblGrid>
              <a:tr h="512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Показник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Минулий рік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Звітний рік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Відхилення (+,-)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Вартість введених у дію нових основних засобів,тис.грн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2727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6359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+3632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Первісна вартість основних засобів на кінець року,тис.грн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4968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9148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+4180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Коефіцієнт оновлення основних засобів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Вартість вибулих основних засобів,тис.грн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Первісна вартість основних засобів на початок року,тис.грн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4968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9148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+4180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Коефіцієнт вибуття основних засобів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Сума нарахованого зносу на початок року,тис.грн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2242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2790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+548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Сума нарахованого зносу на кінець року,тис.грн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2242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2790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+548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Коефіцієнт зносу основних засобів на початок року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0,451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0,305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-0,146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Коефіцієнт зносу основних засобів на кінець року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0,451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0,305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-0,146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Коефіцієнт придатності основних засобів на початок року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0,549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0,695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+0,146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6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Коефіцієнт придатності основних засобів на кінець року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0,549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0,695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+0,146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1195388" y="5335588"/>
            <a:ext cx="9545637" cy="1011237"/>
          </a:xfrm>
        </p:spPr>
        <p:txBody>
          <a:bodyPr/>
          <a:lstStyle/>
          <a:p>
            <a:endParaRPr lang="ru-RU" sz="1600" dirty="0" smtClean="0"/>
          </a:p>
        </p:txBody>
      </p:sp>
      <p:sp>
        <p:nvSpPr>
          <p:cNvPr id="33794" name="Заголовок 4"/>
          <p:cNvSpPr txBox="1">
            <a:spLocks/>
          </p:cNvSpPr>
          <p:nvPr/>
        </p:nvSpPr>
        <p:spPr bwMode="auto">
          <a:xfrm>
            <a:off x="600075" y="246063"/>
            <a:ext cx="10901363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Показники ефективності використання основних засобів</a:t>
            </a:r>
            <a:r>
              <a:rPr lang="ru-RU" sz="2800" dirty="0">
                <a:solidFill>
                  <a:schemeClr val="tx2"/>
                </a:solidFill>
                <a:latin typeface="Century Gothic" pitchFamily="34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ru-RU" sz="2800" dirty="0" smtClean="0">
                <a:solidFill>
                  <a:schemeClr val="tx2"/>
                </a:solidFill>
              </a:rPr>
              <a:t>ПП АФ «Пречистівське</a:t>
            </a:r>
            <a:endParaRPr lang="ru-RU" sz="2800" dirty="0"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7395530"/>
              </p:ext>
            </p:extLst>
          </p:nvPr>
        </p:nvGraphicFramePr>
        <p:xfrm>
          <a:off x="1195388" y="1338263"/>
          <a:ext cx="9230993" cy="37309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67368"/>
                <a:gridCol w="1299197"/>
                <a:gridCol w="1161634"/>
                <a:gridCol w="1727168"/>
                <a:gridCol w="1444913"/>
                <a:gridCol w="1430713"/>
              </a:tblGrid>
              <a:tr h="6768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Показник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Минулий рік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Звітний рік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Скориговані показники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Відхилення(+,-)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 % до минулого року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Дохід від реалізації, 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11199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28922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28922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+17723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258,3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17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Прибуток,тис.грн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1980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16518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1980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+14538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834,2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Середня вартість основних засобів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4968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9148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4968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+4180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184,1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63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Фондовідача основних засобів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2,254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3,162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3,162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+0,907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140,3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3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Рентабельність основних засобів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0,399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1,806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0,399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+1,407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453,1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7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Інтегральний показник ефективності використання основних засобів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94,785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238,928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94,785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+144,143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252,1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5465763"/>
            <a:ext cx="9640888" cy="860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4818" name="Заголовок 4"/>
          <p:cNvSpPr txBox="1">
            <a:spLocks/>
          </p:cNvSpPr>
          <p:nvPr/>
        </p:nvSpPr>
        <p:spPr bwMode="auto">
          <a:xfrm>
            <a:off x="450850" y="0"/>
            <a:ext cx="98075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Склад і структура оборотних активів </a:t>
            </a:r>
            <a:endParaRPr lang="uk-UA" sz="2800" dirty="0">
              <a:solidFill>
                <a:schemeClr val="tx2"/>
              </a:solidFill>
            </a:endParaRPr>
          </a:p>
          <a:p>
            <a:pPr algn="ctr" defTabSz="457200"/>
            <a:r>
              <a:rPr lang="ru-RU" sz="2800" dirty="0" smtClean="0">
                <a:solidFill>
                  <a:schemeClr val="tx2"/>
                </a:solidFill>
              </a:rPr>
              <a:t>ПП </a:t>
            </a:r>
            <a:r>
              <a:rPr lang="ru-RU" sz="2800" dirty="0">
                <a:solidFill>
                  <a:schemeClr val="tx2"/>
                </a:solidFill>
              </a:rPr>
              <a:t>АФ «Пречистівське</a:t>
            </a:r>
            <a:r>
              <a:rPr lang="uk-UA" sz="2800" dirty="0" smtClean="0">
                <a:solidFill>
                  <a:schemeClr val="tx2"/>
                </a:solidFill>
                <a:latin typeface="Century Gothic" pitchFamily="34" charset="0"/>
              </a:rPr>
              <a:t> </a:t>
            </a:r>
            <a:r>
              <a:rPr lang="ru-RU" sz="2800" dirty="0">
                <a:solidFill>
                  <a:schemeClr val="tx2"/>
                </a:solidFill>
                <a:latin typeface="Century Gothic" pitchFamily="34" charset="0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Century Gothic" pitchFamily="34" charset="0"/>
              </a:rPr>
            </a:br>
            <a:endParaRPr lang="ru-RU" sz="28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2625" y="811213"/>
          <a:ext cx="9744502" cy="46401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28116"/>
                <a:gridCol w="1263176"/>
                <a:gridCol w="1142874"/>
                <a:gridCol w="1142874"/>
                <a:gridCol w="1203025"/>
                <a:gridCol w="795445"/>
                <a:gridCol w="968992"/>
              </a:tblGrid>
              <a:tr h="44465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Показник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початок звітного періоду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</a:t>
                      </a:r>
                      <a:r>
                        <a:rPr lang="ru-RU" sz="1400" dirty="0" err="1">
                          <a:effectLst/>
                        </a:rPr>
                        <a:t>кінець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звітного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періоду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Відхилення (+,-)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9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сума,тис. 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пит.вага,%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сума,тис. Грн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пит.вага,%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сума</a:t>
                      </a:r>
                      <a:r>
                        <a:rPr lang="ru-RU" sz="1400" dirty="0" smtClean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тис</a:t>
                      </a:r>
                      <a:r>
                        <a:rPr lang="ru-RU" sz="1400" dirty="0">
                          <a:effectLst/>
                        </a:rPr>
                        <a:t>. </a:t>
                      </a:r>
                      <a:r>
                        <a:rPr lang="ru-RU" sz="1400" dirty="0" err="1">
                          <a:effectLst/>
                        </a:rPr>
                        <a:t>грн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пит.вага,%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ctr"/>
                </a:tc>
              </a:tr>
              <a:tr h="2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1.Гроші та їх еквіваленти: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2096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10308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32,8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</a:t>
                      </a:r>
                      <a:r>
                        <a:rPr lang="ru-RU" sz="1400">
                          <a:effectLst/>
                        </a:rPr>
                        <a:t>8212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 тому числі: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Готівка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Розрахунки в банках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2.Кошти у розрахунках: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14718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</a:t>
                      </a:r>
                      <a:r>
                        <a:rPr lang="ru-RU" sz="1400">
                          <a:effectLst/>
                        </a:rPr>
                        <a:t>11206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 тому числі: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Дебіторська заборгованість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1353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7,45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4281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</a:t>
                      </a:r>
                      <a:r>
                        <a:rPr lang="ru-RU" sz="1400">
                          <a:effectLst/>
                        </a:rPr>
                        <a:t>2928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6,19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Інша дебіторська заборгованість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</a:t>
                      </a:r>
                      <a:r>
                        <a:rPr lang="ru-RU" sz="1400">
                          <a:effectLst/>
                        </a:rPr>
                        <a:t>66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0,08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Інші оборотні активи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838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3.Запаси: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11637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9999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-1638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-64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 тому числі: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Виробничі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Товари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  <a:tr h="213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Усього оборотних активів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18173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31400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+</a:t>
                      </a:r>
                      <a:r>
                        <a:rPr lang="ru-RU" sz="1400">
                          <a:effectLst/>
                        </a:rPr>
                        <a:t>13227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28" marR="57928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4"/>
          <p:cNvSpPr txBox="1">
            <a:spLocks/>
          </p:cNvSpPr>
          <p:nvPr/>
        </p:nvSpPr>
        <p:spPr bwMode="auto">
          <a:xfrm>
            <a:off x="395288" y="709612"/>
            <a:ext cx="10345737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Вплив факторів на показник ефективності використання оборотних активів</a:t>
            </a:r>
            <a:r>
              <a:rPr lang="uk-UA" sz="2800" dirty="0">
                <a:solidFill>
                  <a:schemeClr val="tx2"/>
                </a:solidFill>
              </a:rPr>
              <a:t> </a:t>
            </a:r>
            <a:endParaRPr lang="uk-UA" sz="2800" dirty="0" smtClean="0">
              <a:solidFill>
                <a:schemeClr val="tx2"/>
              </a:solidFill>
            </a:endParaRPr>
          </a:p>
          <a:p>
            <a:pPr algn="ctr" defTabSz="457200"/>
            <a:r>
              <a:rPr lang="ru-RU" sz="2800" dirty="0" smtClean="0">
                <a:solidFill>
                  <a:schemeClr val="tx2"/>
                </a:solidFill>
              </a:rPr>
              <a:t>ПП </a:t>
            </a:r>
            <a:r>
              <a:rPr lang="ru-RU" sz="2800" dirty="0">
                <a:solidFill>
                  <a:schemeClr val="tx2"/>
                </a:solidFill>
              </a:rPr>
              <a:t>АФ «Пречистівське</a:t>
            </a:r>
          </a:p>
          <a:p>
            <a:pPr algn="ctr" defTabSz="457200"/>
            <a:endParaRPr lang="ru-RU" sz="28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1480286"/>
              </p:ext>
            </p:extLst>
          </p:nvPr>
        </p:nvGraphicFramePr>
        <p:xfrm>
          <a:off x="855663" y="1879599"/>
          <a:ext cx="9325522" cy="33919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914668"/>
                <a:gridCol w="983792"/>
                <a:gridCol w="983792"/>
                <a:gridCol w="1147756"/>
                <a:gridCol w="1311722"/>
                <a:gridCol w="983792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Показник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Минулий рік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Звітний рік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Скориговані показники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Відхилення (+,-)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У % до минулого року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Дохід від реалізації, тис.грн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11199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28922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28922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+17723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258,2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Прибуток, тис.грн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1980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16518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16518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+14538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834,2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Середні залишки оборотних активів, тис.грн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15147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24717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15147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+9570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163,1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Віддача оборотних активів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0,739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1,170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1,909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+0,431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158,2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Рентабельність оборотних активів,%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13,072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66,828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109,051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+53,757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511,2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Інтегральний показник ефективності використання оборотних активів, грн і коп.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0,311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0,884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0,703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+0,573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284,4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4"/>
          <p:cNvSpPr txBox="1">
            <a:spLocks/>
          </p:cNvSpPr>
          <p:nvPr/>
        </p:nvSpPr>
        <p:spPr bwMode="auto">
          <a:xfrm>
            <a:off x="395288" y="0"/>
            <a:ext cx="10345737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Century Gothic" pitchFamily="34" charset="0"/>
              </a:rPr>
              <a:t>Показники ділової активності </a:t>
            </a:r>
            <a:r>
              <a:rPr lang="ru-RU" sz="2800" dirty="0">
                <a:solidFill>
                  <a:schemeClr val="tx2"/>
                </a:solidFill>
              </a:rPr>
              <a:t>ПП АФ «Пречистівське</a:t>
            </a:r>
          </a:p>
          <a:p>
            <a:pPr algn="ctr" defTabSz="457200"/>
            <a:endParaRPr lang="ru-RU" sz="28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73125" y="442913"/>
          <a:ext cx="10126138" cy="565915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57996"/>
                <a:gridCol w="1281200"/>
                <a:gridCol w="1090592"/>
                <a:gridCol w="1896350"/>
              </a:tblGrid>
              <a:tr h="338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Показник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Минулий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Звітний рік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Відхилення (+,-)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Чистий дохід від реалізації,тис.грн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11199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28922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+17723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розмір капіталу,тис.грн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18172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31400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+13228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Середній розмір власного </a:t>
                      </a:r>
                      <a:r>
                        <a:rPr lang="uk-UA" sz="1200" dirty="0" err="1">
                          <a:effectLst/>
                        </a:rPr>
                        <a:t>капіталу,тис.грн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15879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30866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+14987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338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Середній розмір власного оборотного </a:t>
                      </a:r>
                      <a:r>
                        <a:rPr lang="uk-UA" sz="1200" dirty="0" err="1">
                          <a:effectLst/>
                        </a:rPr>
                        <a:t>капіталу,тис.грн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12853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24202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+11349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338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розмір дебіторської заборгованості,тис.грн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1415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4410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+2995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розмір запасів,тис.грн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11637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9999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-1638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3384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розмір кредиторської заборгованості,тис.грн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Чистий прибуток(збиток),тис.грн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1980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16518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+14538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Коефіцієнт оборотності капіталу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0,616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0,921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+0,305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Оборотність дебіторської заборгованості: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 днів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45,5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54,9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+9,4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Оборотність запасів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днів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374,1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124,5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-249,6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2,9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+1,9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Оборотність кредиторської заборгованості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днів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-2,7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48,5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76,9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+28,4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Оборотність власного капіталу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днів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510,4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384,2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-126,2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оборотів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Тривалість операційного циклу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419,6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179,4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-240,2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Тривалість фінансового цику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412,1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174,7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-237,5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Період окупності власного капіталу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8,0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-6,2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  <a:tr h="177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Коефіцієнт сталості економічного росту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0,125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0,535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+0,410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10" marR="4901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1331913" y="600075"/>
            <a:ext cx="8826500" cy="792163"/>
          </a:xfrm>
        </p:spPr>
        <p:txBody>
          <a:bodyPr/>
          <a:lstStyle/>
          <a:p>
            <a:pPr algn="ctr"/>
            <a:r>
              <a:rPr lang="uk-UA" smtClean="0"/>
              <a:t>Сильні та слабкі сторони </a:t>
            </a:r>
            <a:r>
              <a:rPr lang="uk-UA" smtClean="0">
                <a:latin typeface="Arial" charset="0"/>
              </a:rPr>
              <a:t/>
            </a:r>
            <a:br>
              <a:rPr lang="uk-UA" smtClean="0">
                <a:latin typeface="Arial" charset="0"/>
              </a:rPr>
            </a:br>
            <a:r>
              <a:rPr lang="uk-UA" smtClean="0"/>
              <a:t>ПП АФ «Пречистівське»</a:t>
            </a:r>
            <a:endParaRPr lang="ru-RU" smtClean="0"/>
          </a:p>
        </p:txBody>
      </p:sp>
      <p:graphicFrame>
        <p:nvGraphicFramePr>
          <p:cNvPr id="37923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94612518"/>
              </p:ext>
            </p:extLst>
          </p:nvPr>
        </p:nvGraphicFramePr>
        <p:xfrm>
          <a:off x="1155700" y="1835150"/>
          <a:ext cx="8947150" cy="2584323"/>
        </p:xfrm>
        <a:graphic>
          <a:graphicData uri="http://schemas.openxmlformats.org/drawingml/2006/table">
            <a:tbl>
              <a:tblPr/>
              <a:tblGrid>
                <a:gridCol w="4724400"/>
                <a:gridCol w="422275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Сильні сторони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Слабкі сторони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Достатня популярність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Вузький асортимент продукції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Висока рентабельність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Збої в постачанні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Зростання оборотних коштів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Вузька спеціалізація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Сучасні технології виробництва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Слабкість в створенні нових видів продукції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Продумана стратегія у сфері діяльності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Застаріле устаткування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Висока кваліфікація персоналу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Залежність від постачальників комплектуючих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Конкурентна здатна цінова політика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Налагоджена збутова мережа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6200" marR="762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1155700" y="363538"/>
            <a:ext cx="8824913" cy="1628775"/>
          </a:xfrm>
        </p:spPr>
        <p:txBody>
          <a:bodyPr/>
          <a:lstStyle/>
          <a:p>
            <a:pPr algn="ctr"/>
            <a:r>
              <a:rPr lang="uk-UA" smtClean="0"/>
              <a:t>Можливості та загрози </a:t>
            </a:r>
            <a:br>
              <a:rPr lang="uk-UA" smtClean="0"/>
            </a:br>
            <a:r>
              <a:rPr lang="uk-UA" smtClean="0"/>
              <a:t>ПП АФ «Пречистівське»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33463" y="1744663"/>
          <a:ext cx="8947150" cy="383667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13928"/>
                <a:gridCol w="43332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Можливості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Загрози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Вдосконалення технології виробництва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Зростання податків і мит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Стійкий попит на продукцію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Пониження рівня цін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Зниження податків і мит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Зростання темпів інфляції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Розорення і відхід фірм-виробників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Посилювання законодавства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Підвищення рівня цін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Збої в постачаннях продукції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Вільний вхід на ринок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Зміна купівельних переваг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Впровадження в нові сегменти ринку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Погіршення політичної обстановки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Невдала поведінка конкурентів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Скачки курсів валют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Невдала поведінка конкурентів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Несприятлива економічна ситуація в державі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Розорення і відхід фірм-виробників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Посилення конкуренції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Підвищення рівня цін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Поява нових виробників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1308100" y="109539"/>
            <a:ext cx="8824913" cy="590550"/>
          </a:xfrm>
        </p:spPr>
        <p:txBody>
          <a:bodyPr/>
          <a:lstStyle/>
          <a:p>
            <a:pPr algn="ctr"/>
            <a:r>
              <a:rPr lang="uk-UA" sz="2800" dirty="0" smtClean="0"/>
              <a:t>Матриця можливостей</a:t>
            </a:r>
            <a:endParaRPr lang="ru-RU" sz="28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6975421"/>
              </p:ext>
            </p:extLst>
          </p:nvPr>
        </p:nvGraphicFramePr>
        <p:xfrm>
          <a:off x="1666875" y="700089"/>
          <a:ext cx="8134068" cy="23484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3082"/>
                <a:gridCol w="2033082"/>
                <a:gridCol w="2033952"/>
                <a:gridCol w="2033952"/>
              </a:tblGrid>
              <a:tr h="17018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Ймовірність виникнення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Вплив на діяльність підприємства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Високий (7-10)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Середній (4-6)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Низький (1-3)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Висока (7-10)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-Вдосконалення технології виробництва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Стійкий попит на продукцію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Зниження податків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Підвищення рівня цін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Середня (4-6)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Розорення і відхід фірм-виробників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Низька (1-3)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Невдала поведінка конкурентів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39888" y="3482975"/>
          <a:ext cx="8161361" cy="29526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74817"/>
                <a:gridCol w="1898283"/>
                <a:gridCol w="1898283"/>
                <a:gridCol w="1781788"/>
                <a:gridCol w="708190"/>
              </a:tblGrid>
              <a:tr h="2127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Ймовірність виникнення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Вплив на діяльність ПП АФ «Пречистівське»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Руйнівний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(9-10)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Критичний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 (5-8)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Важкий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 (3-4)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Легкі 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(1-2)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Висока (7-10)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Погіршення політичної обстановки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Несприятлива економічна ситуація в державі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Зростання податків і мит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Зниження рівня цін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Скачки курсу національної валюти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- Зміна купівельних переваг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Середня (4-6)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Збої в постачаннях продукції</a:t>
                      </a:r>
                      <a:endParaRPr lang="ru-RU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Посилення конкуренції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Посилювання законодавства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Зростання темпів інфляції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Низька (1-3)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- Поява нових виробників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0001" name="Заголовок 1"/>
          <p:cNvSpPr txBox="1">
            <a:spLocks/>
          </p:cNvSpPr>
          <p:nvPr/>
        </p:nvSpPr>
        <p:spPr bwMode="auto">
          <a:xfrm>
            <a:off x="1308100" y="2894013"/>
            <a:ext cx="8824913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>
                <a:solidFill>
                  <a:schemeClr val="tx2"/>
                </a:solidFill>
                <a:latin typeface="Century Gothic" pitchFamily="34" charset="0"/>
              </a:rPr>
              <a:t>Матриця загроз</a:t>
            </a:r>
            <a:endParaRPr lang="ru-RU" sz="2800">
              <a:solidFill>
                <a:schemeClr val="tx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1155700" y="1114424"/>
            <a:ext cx="8824913" cy="1146175"/>
          </a:xfrm>
        </p:spPr>
        <p:txBody>
          <a:bodyPr/>
          <a:lstStyle/>
          <a:p>
            <a:pPr algn="ctr"/>
            <a:r>
              <a:rPr lang="uk-UA" dirty="0" smtClean="0"/>
              <a:t>Матриця </a:t>
            </a:r>
            <a:r>
              <a:rPr lang="en-US" dirty="0" smtClean="0"/>
              <a:t>SWOT</a:t>
            </a:r>
            <a:r>
              <a:rPr lang="uk-UA" dirty="0" smtClean="0"/>
              <a:t>-аналізу </a:t>
            </a:r>
            <a:br>
              <a:rPr lang="uk-UA" dirty="0" smtClean="0"/>
            </a:br>
            <a:r>
              <a:rPr lang="uk-UA" dirty="0" smtClean="0"/>
              <a:t>ПП АФ «Пречистівське»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40962" name="Заголовок 1"/>
          <p:cNvSpPr txBox="1">
            <a:spLocks/>
          </p:cNvSpPr>
          <p:nvPr/>
        </p:nvSpPr>
        <p:spPr bwMode="auto">
          <a:xfrm>
            <a:off x="1155700" y="4995863"/>
            <a:ext cx="8824912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400" dirty="0">
                <a:solidFill>
                  <a:schemeClr val="tx2"/>
                </a:solidFill>
                <a:latin typeface="Century Gothic" pitchFamily="34" charset="0"/>
              </a:rPr>
              <a:t>Підприємство дотримується стратегії максі/міні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  <a:r>
              <a:rPr lang="uk-UA" sz="2400" dirty="0">
                <a:solidFill>
                  <a:schemeClr val="tx2"/>
                </a:solidFill>
                <a:latin typeface="Century Gothic" pitchFamily="34" charset="0"/>
              </a:rPr>
              <a:t>-</a:t>
            </a:r>
            <a:r>
              <a:rPr lang="uk-UA" sz="2400" dirty="0">
                <a:solidFill>
                  <a:schemeClr val="tx2"/>
                </a:solidFill>
              </a:rPr>
              <a:t> </a:t>
            </a:r>
          </a:p>
          <a:p>
            <a:pPr algn="ctr" defTabSz="457200"/>
            <a:r>
              <a:rPr lang="uk-UA" sz="2400" dirty="0">
                <a:solidFill>
                  <a:schemeClr val="tx2"/>
                </a:solidFill>
              </a:rPr>
              <a:t>яке </a:t>
            </a:r>
            <a:r>
              <a:rPr lang="uk-UA" sz="2400" dirty="0">
                <a:solidFill>
                  <a:schemeClr val="tx2"/>
                </a:solidFill>
                <a:latin typeface="Century Gothic" pitchFamily="34" charset="0"/>
              </a:rPr>
              <a:t>характеризується тим що, управлінські дії керівництва спрямовані на подолання загроз, що можуть виникнути з боку зовнішнього середовища, шляхом використання внутрішніх переваг.</a:t>
            </a:r>
            <a:endParaRPr lang="ru-RU" sz="2400" dirty="0">
              <a:solidFill>
                <a:schemeClr val="tx2"/>
              </a:solidFill>
              <a:latin typeface="Century Gothic" pitchFamily="34" charset="0"/>
            </a:endParaRPr>
          </a:p>
          <a:p>
            <a:pPr defTabSz="457200"/>
            <a:endParaRPr lang="ru-RU" sz="2400" dirty="0">
              <a:solidFill>
                <a:schemeClr val="tx2"/>
              </a:solidFill>
              <a:latin typeface="Century Gothic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1023474"/>
              </p:ext>
            </p:extLst>
          </p:nvPr>
        </p:nvGraphicFramePr>
        <p:xfrm>
          <a:off x="968990" y="2103437"/>
          <a:ext cx="9011622" cy="11740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003874"/>
                <a:gridCol w="3003874"/>
                <a:gridCol w="30038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Можливості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Загрози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Сильні сторони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8+10=18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8+11=19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Слабкі сторони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</a:rPr>
                        <a:t>6+12=18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6+11=17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646112" y="452438"/>
            <a:ext cx="10798175" cy="1400175"/>
          </a:xfrm>
        </p:spPr>
        <p:txBody>
          <a:bodyPr/>
          <a:lstStyle/>
          <a:p>
            <a:pPr algn="ctr"/>
            <a:r>
              <a:rPr lang="uk-UA" dirty="0" smtClean="0"/>
              <a:t>Динаміка </a:t>
            </a:r>
            <a:r>
              <a:rPr lang="uk-UA" dirty="0"/>
              <a:t>д</a:t>
            </a:r>
            <a:r>
              <a:rPr lang="uk-UA" dirty="0" smtClean="0"/>
              <a:t>оходів від операційної діяльності ПП АФ «Пречистівське»</a:t>
            </a:r>
            <a:endParaRPr lang="ru-RU" dirty="0" smtClean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1467326"/>
              </p:ext>
            </p:extLst>
          </p:nvPr>
        </p:nvGraphicFramePr>
        <p:xfrm>
          <a:off x="1371600" y="2057399"/>
          <a:ext cx="9672638" cy="4271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1022350" y="134938"/>
            <a:ext cx="9842500" cy="1344612"/>
          </a:xfrm>
        </p:spPr>
        <p:txBody>
          <a:bodyPr/>
          <a:lstStyle/>
          <a:p>
            <a:pPr algn="ctr"/>
            <a:r>
              <a:rPr lang="uk-UA" b="1" dirty="0" smtClean="0"/>
              <a:t>ПП АФ «Пречистівське»</a:t>
            </a:r>
            <a:endParaRPr lang="ru-RU" b="1" dirty="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2350" y="1685925"/>
            <a:ext cx="9842500" cy="4862513"/>
          </a:xfrm>
        </p:spPr>
        <p:txBody>
          <a:bodyPr>
            <a:normAutofit/>
          </a:bodyPr>
          <a:lstStyle/>
          <a:p>
            <a:r>
              <a:rPr lang="uk-UA" sz="2400" b="1" cap="none" dirty="0" smtClean="0">
                <a:solidFill>
                  <a:schemeClr val="tx1"/>
                </a:solidFill>
              </a:rPr>
              <a:t>ЮРИДИЧНА АДРЕСА ПІДПРИЄМСТВА:</a:t>
            </a:r>
            <a:r>
              <a:rPr lang="ru-RU" sz="2400" cap="none" dirty="0" smtClean="0">
                <a:solidFill>
                  <a:schemeClr val="tx1"/>
                </a:solidFill>
              </a:rPr>
              <a:t> ДОНЕЦЬКА ОБЛАСТЬ, МАР</a:t>
            </a:r>
            <a:r>
              <a:rPr lang="en-US" sz="2400" cap="none" dirty="0" smtClean="0">
                <a:solidFill>
                  <a:schemeClr val="tx1"/>
                </a:solidFill>
              </a:rPr>
              <a:t>’</a:t>
            </a:r>
            <a:r>
              <a:rPr lang="ru-RU" sz="2400" cap="none" dirty="0" smtClean="0">
                <a:solidFill>
                  <a:schemeClr val="tx1"/>
                </a:solidFill>
              </a:rPr>
              <a:t>ЇНСЬКИЙ РАЙОН, С. ПРЕЧИСТІВКА, ВУЛ. ЛЕНІНА, БУД. 1</a:t>
            </a:r>
          </a:p>
          <a:p>
            <a:endParaRPr lang="ru-RU" sz="2400" cap="none" dirty="0" smtClean="0">
              <a:solidFill>
                <a:schemeClr val="tx1"/>
              </a:solidFill>
            </a:endParaRPr>
          </a:p>
          <a:p>
            <a:r>
              <a:rPr lang="uk-UA" sz="2400" b="1" cap="none" dirty="0" smtClean="0">
                <a:solidFill>
                  <a:schemeClr val="tx1"/>
                </a:solidFill>
                <a:latin typeface="Arial" charset="0"/>
              </a:rPr>
              <a:t>ВИДИ </a:t>
            </a:r>
            <a:r>
              <a:rPr lang="uk-UA" sz="2400" b="1" cap="none" dirty="0" smtClean="0">
                <a:solidFill>
                  <a:schemeClr val="tx1"/>
                </a:solidFill>
              </a:rPr>
              <a:t>ДІЯЛЬН</a:t>
            </a:r>
            <a:r>
              <a:rPr lang="uk-UA" sz="2400" b="1" cap="none" dirty="0" smtClean="0">
                <a:solidFill>
                  <a:schemeClr val="tx1"/>
                </a:solidFill>
                <a:latin typeface="Arial" charset="0"/>
              </a:rPr>
              <a:t>О</a:t>
            </a:r>
            <a:r>
              <a:rPr lang="uk-UA" sz="2400" b="1" cap="none" dirty="0" smtClean="0">
                <a:solidFill>
                  <a:schemeClr val="tx1"/>
                </a:solidFill>
              </a:rPr>
              <a:t>СТ</a:t>
            </a:r>
            <a:r>
              <a:rPr lang="uk-UA" sz="2400" b="1" cap="none" dirty="0" smtClean="0">
                <a:solidFill>
                  <a:schemeClr val="tx1"/>
                </a:solidFill>
                <a:latin typeface="Arial" charset="0"/>
              </a:rPr>
              <a:t>І</a:t>
            </a:r>
            <a:r>
              <a:rPr lang="uk-UA" sz="2400" cap="none" dirty="0" smtClean="0">
                <a:solidFill>
                  <a:schemeClr val="tx1"/>
                </a:solidFill>
              </a:rPr>
              <a:t>: Рослинництво та Тваринництво. </a:t>
            </a:r>
            <a:endParaRPr lang="uk-UA" sz="2400" cap="none" dirty="0" smtClean="0">
              <a:solidFill>
                <a:schemeClr val="tx1"/>
              </a:solidFill>
              <a:latin typeface="Arial" charset="0"/>
            </a:endParaRPr>
          </a:p>
          <a:p>
            <a:endParaRPr lang="uk-UA" sz="2400" b="1" cap="none" dirty="0" smtClean="0">
              <a:solidFill>
                <a:schemeClr val="tx1"/>
              </a:solidFill>
              <a:latin typeface="Arial" charset="0"/>
            </a:endParaRPr>
          </a:p>
          <a:p>
            <a:r>
              <a:rPr lang="uk-UA" sz="2400" b="1" cap="none" dirty="0" smtClean="0">
                <a:solidFill>
                  <a:schemeClr val="tx1"/>
                </a:solidFill>
              </a:rPr>
              <a:t>ОСНОВНИЙ НАПРЯМОК ДІЛЬНОСТІ</a:t>
            </a:r>
            <a:r>
              <a:rPr lang="uk-UA" sz="2400" cap="none" dirty="0" smtClean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uk-UA" sz="2400" cap="none" dirty="0" smtClean="0">
                <a:solidFill>
                  <a:schemeClr val="tx1"/>
                </a:solidFill>
              </a:rPr>
              <a:t>виробництво </a:t>
            </a:r>
            <a:r>
              <a:rPr lang="uk-UA" sz="2400" cap="none" dirty="0">
                <a:solidFill>
                  <a:schemeClr val="tx1"/>
                </a:solidFill>
              </a:rPr>
              <a:t>п</a:t>
            </a:r>
            <a:r>
              <a:rPr lang="uk-UA" sz="2400" cap="none" dirty="0" smtClean="0">
                <a:solidFill>
                  <a:schemeClr val="tx1"/>
                </a:solidFill>
              </a:rPr>
              <a:t>шениці, ячменю та соняшникових культур.</a:t>
            </a:r>
          </a:p>
          <a:p>
            <a:endParaRPr lang="uk-UA" sz="2400" cap="none" dirty="0" smtClean="0">
              <a:solidFill>
                <a:schemeClr val="tx1"/>
              </a:solidFill>
            </a:endParaRPr>
          </a:p>
          <a:p>
            <a:r>
              <a:rPr lang="uk-UA" sz="2400" b="1" cap="none" dirty="0" smtClean="0">
                <a:solidFill>
                  <a:schemeClr val="tx1"/>
                </a:solidFill>
              </a:rPr>
              <a:t>ЗАГАЛЬНА ПЛОЩА ЗЕМЕЛЬНИХ ДІЛЯНОК:</a:t>
            </a:r>
            <a:r>
              <a:rPr lang="uk-UA" sz="2400" cap="none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uk-UA" sz="2400" cap="none" dirty="0" smtClean="0">
                <a:solidFill>
                  <a:schemeClr val="tx1"/>
                </a:solidFill>
              </a:rPr>
              <a:t>2500 ГА</a:t>
            </a:r>
          </a:p>
          <a:p>
            <a:endParaRPr lang="uk-UA" sz="1800" cap="none" dirty="0" smtClean="0">
              <a:solidFill>
                <a:schemeClr val="tx1"/>
              </a:solidFill>
            </a:endParaRPr>
          </a:p>
          <a:p>
            <a:endParaRPr lang="ru-RU" sz="1800" cap="non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3" y="0"/>
            <a:ext cx="9404350" cy="1400175"/>
          </a:xfrm>
        </p:spPr>
        <p:txBody>
          <a:bodyPr/>
          <a:lstStyle/>
          <a:p>
            <a:pPr algn="ctr"/>
            <a:r>
              <a:rPr lang="uk-UA" sz="3200" dirty="0"/>
              <a:t>Перевірка внутрішнього контролю ПП АФ «Пречистівське»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22456397"/>
              </p:ext>
            </p:extLst>
          </p:nvPr>
        </p:nvGraphicFramePr>
        <p:xfrm>
          <a:off x="828676" y="1143000"/>
          <a:ext cx="10372727" cy="41925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92356"/>
                <a:gridCol w="3165256"/>
                <a:gridCol w="3172542"/>
                <a:gridCol w="556497"/>
                <a:gridCol w="2886076"/>
              </a:tblGrid>
              <a:tr h="37702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№ пор.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Зміст питання або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об’єкт дослідження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Зміст відповіді (результат перевірки)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Сим­вол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Висновки і рішення аудитора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10463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95912">
                <a:tc gridSpan="5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А. Внутрішній контроль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73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Чи визначено коло матеріально-відповідальних осіб, що забезпечують збереження основних засобів?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Є наказ, укладено угоди з матеріально-відповідальними особами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</a:t>
                      </a:r>
                      <a:r>
                        <a:rPr lang="uk-UA" sz="1400" baseline="-250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Наказ і договори відповідають встановленим вимогам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28773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Чи створені умови, що забезпечують збереження основних засобів?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Територія огороджена, деякі об’єкти ОЗ не мають інвентарних номерів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Уточнити порядок реєстрації об’єктів ОЗ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28773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проводяться інвентаризації об’єктів основних засобів?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Проводяться тільки наприкінці року інвентаризаційною комісією, призначено наказом керівника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Слабкий контроль. Необхідно провести вибіркову інвентаризацію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31809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4.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створені умови, що забез­печують збереження запасів?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Створені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43515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   5.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Хто здійснює функції контролю збереження та використання запасів?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Зав.складом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2092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6.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проводяться інвентаризації запасів, коли та як часто?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Проводиться,раз на рік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Потрібно частіше проводити інвентаризацію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231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0476934"/>
              </p:ext>
            </p:extLst>
          </p:nvPr>
        </p:nvGraphicFramePr>
        <p:xfrm>
          <a:off x="989013" y="1400175"/>
          <a:ext cx="10372727" cy="40325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92356"/>
                <a:gridCol w="3165256"/>
                <a:gridCol w="3172542"/>
                <a:gridCol w="556497"/>
                <a:gridCol w="2886076"/>
              </a:tblGrid>
              <a:tr h="522351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7.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Який порядок санкціонування операцій з руху запасів? 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</a:rPr>
                        <a:t>Не визначено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Потрібно визначити санкціонування операцій з руху запасів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3138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8.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укладено договір про матеріальну відповідальність з касиром?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</a:rPr>
                        <a:t>Укладено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</a:t>
                      </a:r>
                      <a:r>
                        <a:rPr lang="uk-UA" sz="1400" baseline="-250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2092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створено умови, що забезпечують збереження грошових коштів?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Створена каса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Потрібно створити відділ щодо збереження грошових коштів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3138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мають місце випадки підписання незаповнених  чеків та платіжних доручень?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Не мають місце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31389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Чи реєструються касові 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ордери, банківські платіжні документи в журналах реєст-рації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Реєструються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  <a:tr h="191825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18.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Як регулярно обробляються і відображаються в обліку виписки банку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uk-UA" sz="1400">
                          <a:effectLst/>
                        </a:rPr>
                        <a:t>Щоденно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597" marR="43597" marT="0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6113" y="0"/>
            <a:ext cx="9404350" cy="1400175"/>
          </a:xfrm>
        </p:spPr>
        <p:txBody>
          <a:bodyPr/>
          <a:lstStyle/>
          <a:p>
            <a:pPr algn="ctr"/>
            <a:r>
              <a:rPr lang="uk-UA" sz="3200" dirty="0"/>
              <a:t>Перевірка внутрішнього контролю ПП АФ «Пречистівське»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1391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>
          <a:xfrm>
            <a:off x="528638" y="0"/>
            <a:ext cx="9986962" cy="1211263"/>
          </a:xfrm>
        </p:spPr>
        <p:txBody>
          <a:bodyPr/>
          <a:lstStyle/>
          <a:p>
            <a:pPr algn="ctr"/>
            <a:r>
              <a:rPr lang="uk-UA" altLang="ru-RU" sz="1800" dirty="0" smtClean="0">
                <a:solidFill>
                  <a:schemeClr val="tx1"/>
                </a:solidFill>
                <a:cs typeface="Times New Roman" pitchFamily="18" charset="0"/>
              </a:rPr>
              <a:t>План</a:t>
            </a:r>
            <a: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uk-UA" altLang="ru-RU" sz="1800" dirty="0" smtClean="0">
                <a:solidFill>
                  <a:schemeClr val="tx1"/>
                </a:solidFill>
                <a:cs typeface="Times New Roman" pitchFamily="18" charset="0"/>
              </a:rPr>
              <a:t>аудиту доходів від операційної діяльності</a:t>
            </a:r>
            <a: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  <a:t> ПП АФ «Пречистівське»</a:t>
            </a:r>
            <a:b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uk-UA" altLang="ru-RU" sz="1800" dirty="0" smtClean="0">
                <a:solidFill>
                  <a:schemeClr val="tx1"/>
                </a:solidFill>
                <a:cs typeface="Times New Roman" pitchFamily="18" charset="0"/>
              </a:rPr>
              <a:t>За період з 01.01.2015 – 31.12.2015</a:t>
            </a:r>
            <a: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uk-UA" altLang="ru-RU" sz="1800" dirty="0" smtClean="0">
                <a:solidFill>
                  <a:schemeClr val="tx1"/>
                </a:solidFill>
                <a:cs typeface="Times New Roman" pitchFamily="18" charset="0"/>
              </a:rPr>
              <a:t>У термін з 01.08.2016 по 14.08.2016</a:t>
            </a:r>
            <a: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cs typeface="Times New Roman" pitchFamily="18" charset="0"/>
              </a:rPr>
            </a:br>
            <a:endParaRPr lang="ru-RU" sz="1800" dirty="0" smtClean="0">
              <a:cs typeface="Times New Roman" pitchFamily="18" charset="0"/>
            </a:endParaRPr>
          </a:p>
        </p:txBody>
      </p:sp>
      <p:graphicFrame>
        <p:nvGraphicFramePr>
          <p:cNvPr id="43079" name="Group 71"/>
          <p:cNvGraphicFramePr>
            <a:graphicFrameLocks noGrp="1"/>
          </p:cNvGraphicFramePr>
          <p:nvPr>
            <p:ph idx="1"/>
          </p:nvPr>
        </p:nvGraphicFramePr>
        <p:xfrm>
          <a:off x="557213" y="1211263"/>
          <a:ext cx="10399712" cy="5033963"/>
        </p:xfrm>
        <a:graphic>
          <a:graphicData uri="http://schemas.openxmlformats.org/drawingml/2006/table">
            <a:tbl>
              <a:tblPr/>
              <a:tblGrid>
                <a:gridCol w="590550"/>
                <a:gridCol w="7210425"/>
                <a:gridCol w="1341437"/>
                <a:gridCol w="1257300"/>
              </a:tblGrid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№ з/п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Завдання аудиту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Термін подання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Виконавці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Вивчення та аналіз положень облікової політики щодо доходів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01.08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Фоменко Д.В.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узгодженості даних форм фінансової звітності щодо доходів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02.08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відповідності даних Звіту про фінансові результати (Звіт про сукупний дохід) з даними головної книги, оборотної відомості, регістрам синтетичного і аналітичного обліку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03.08-05.08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відповідності Приміток до річної фінансової звітності таблиці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V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«Доходи і </a:t>
                      </a: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витрати» з звітом про фінансові результати (Звіт про сукупний дохід), головної книги, оборотної відомості, регістрам синтетичного і аналітичного облік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06.08-7.08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обґрунтованості формування чистого доходу від реалізації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08.08-10.08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обґрунтованості валового прибутку/збитку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11.08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7.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обґрунтованості інших операційних доходів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12.08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8.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Перевірка обґрунтованості прибутку/збитку від операційної діяльності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13.08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11.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Узагальнення результатів аудиту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14.08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cs typeface="Times New Roman" pitchFamily="18" charset="0"/>
                        </a:rPr>
                        <a:t>Фоменко Д.В.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>
          <a:xfrm>
            <a:off x="974725" y="2181225"/>
            <a:ext cx="10514013" cy="1400175"/>
          </a:xfrm>
        </p:spPr>
        <p:txBody>
          <a:bodyPr/>
          <a:lstStyle/>
          <a:p>
            <a:pPr algn="ctr"/>
            <a:r>
              <a:rPr lang="uk-UA" sz="9600" smtClean="0"/>
              <a:t>Дякую за увагу</a:t>
            </a:r>
            <a:r>
              <a:rPr lang="uk-UA" sz="9600" smtClean="0">
                <a:latin typeface="Arial" charset="0"/>
              </a:rPr>
              <a:t> !</a:t>
            </a:r>
            <a:endParaRPr lang="ru-RU" sz="96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06913" y="2257425"/>
            <a:ext cx="1562100" cy="8001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11688" y="3457575"/>
            <a:ext cx="1304925" cy="7905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2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Головний бухгалтер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97488" y="3057525"/>
            <a:ext cx="0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3344863" y="4600575"/>
            <a:ext cx="1314450" cy="9810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Бухгалтер-касир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402263" y="4600575"/>
            <a:ext cx="1438275" cy="9429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 з заробітної плати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07313" y="4524375"/>
            <a:ext cx="1647825" cy="10572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 з матеріальних і нематеріальних цінностей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295900" y="1781175"/>
            <a:ext cx="0" cy="476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866775" y="4524375"/>
            <a:ext cx="1647825" cy="105727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Бухгалтер з доходів витрат і фінансових результаті</a:t>
            </a:r>
            <a:endParaRPr lang="ru-RU" sz="12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314575" y="4248150"/>
            <a:ext cx="2295525" cy="44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219575" y="4248150"/>
            <a:ext cx="609600" cy="3524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48275" y="4248150"/>
            <a:ext cx="438150" cy="447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915025" y="4248150"/>
            <a:ext cx="1914525" cy="50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Равнобедренный треугольник 15"/>
          <p:cNvSpPr/>
          <p:nvPr/>
        </p:nvSpPr>
        <p:spPr>
          <a:xfrm>
            <a:off x="4310062" y="1143000"/>
            <a:ext cx="1971675" cy="733425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Засновник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19088" y="-124350"/>
            <a:ext cx="10296525" cy="13234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indent="539750" algn="ctr" eaLnBrk="0" hangingPunct="0">
              <a:defRPr/>
            </a:pPr>
            <a:r>
              <a:rPr lang="uk-UA" sz="4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Структура бухгалтерії та центрів фінансової відповідальності</a:t>
            </a:r>
            <a:endParaRPr lang="uk-UA" sz="4000" dirty="0">
              <a:latin typeface="+mj-lt"/>
            </a:endParaRPr>
          </a:p>
        </p:txBody>
      </p:sp>
      <p:sp>
        <p:nvSpPr>
          <p:cNvPr id="26639" name="Rectangle 22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46113" y="452438"/>
            <a:ext cx="10558462" cy="5565775"/>
          </a:xfrm>
        </p:spPr>
        <p:txBody>
          <a:bodyPr/>
          <a:lstStyle/>
          <a:p>
            <a:r>
              <a:rPr lang="uk-UA" smtClean="0">
                <a:latin typeface="Arial" charset="0"/>
              </a:rPr>
              <a:t>Перелік внутрішніх регламентів</a:t>
            </a:r>
            <a:br>
              <a:rPr lang="uk-UA" smtClean="0">
                <a:latin typeface="Arial" charset="0"/>
              </a:rPr>
            </a:br>
            <a:r>
              <a:rPr lang="uk-UA" smtClean="0">
                <a:latin typeface="Arial" charset="0"/>
              </a:rPr>
              <a:t> з організації обліку</a:t>
            </a:r>
            <a:r>
              <a:rPr lang="uk-UA" smtClean="0"/>
              <a:t>:</a:t>
            </a:r>
            <a:br>
              <a:rPr lang="uk-UA" smtClean="0"/>
            </a:br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-</a:t>
            </a:r>
            <a:r>
              <a:rPr lang="uk-UA" smtClean="0">
                <a:latin typeface="Arial" charset="0"/>
              </a:rPr>
              <a:t> </a:t>
            </a:r>
            <a:r>
              <a:rPr lang="uk-UA" smtClean="0"/>
              <a:t>Положення про бухгалтерію;</a:t>
            </a:r>
            <a:br>
              <a:rPr lang="uk-UA" smtClean="0"/>
            </a:br>
            <a:r>
              <a:rPr lang="uk-UA" smtClean="0"/>
              <a:t>-</a:t>
            </a:r>
            <a:r>
              <a:rPr lang="uk-UA" smtClean="0">
                <a:latin typeface="Arial" charset="0"/>
              </a:rPr>
              <a:t> </a:t>
            </a:r>
            <a:r>
              <a:rPr lang="uk-UA" smtClean="0"/>
              <a:t>Посадова інструкція головного бухгалтера;</a:t>
            </a:r>
            <a:br>
              <a:rPr lang="uk-UA" smtClean="0"/>
            </a:br>
            <a:r>
              <a:rPr lang="uk-UA" smtClean="0"/>
              <a:t>-</a:t>
            </a:r>
            <a:r>
              <a:rPr lang="uk-UA" smtClean="0">
                <a:latin typeface="Arial" charset="0"/>
              </a:rPr>
              <a:t> </a:t>
            </a:r>
            <a:r>
              <a:rPr lang="uk-UA" smtClean="0"/>
              <a:t>Посадова інструкція бухгалтера;</a:t>
            </a:r>
            <a:br>
              <a:rPr lang="uk-UA" smtClean="0"/>
            </a:br>
            <a:r>
              <a:rPr lang="uk-UA" smtClean="0"/>
              <a:t>-</a:t>
            </a:r>
            <a:r>
              <a:rPr lang="uk-UA" smtClean="0">
                <a:latin typeface="Arial" charset="0"/>
              </a:rPr>
              <a:t> </a:t>
            </a:r>
            <a:r>
              <a:rPr lang="uk-UA" smtClean="0"/>
              <a:t>Посадова інструкція касира.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646113" y="1338263"/>
            <a:ext cx="10709275" cy="4257675"/>
          </a:xfrm>
        </p:spPr>
        <p:txBody>
          <a:bodyPr/>
          <a:lstStyle/>
          <a:p>
            <a:pPr algn="ctr"/>
            <a:r>
              <a:rPr lang="uk-UA" sz="4000" dirty="0" smtClean="0"/>
              <a:t>На підприємстві застосовується журнально-ордерна форма бухгалтерського обліку та встановлена програма </a:t>
            </a:r>
            <a:r>
              <a:rPr lang="en-US" sz="4000" b="1" dirty="0" smtClean="0"/>
              <a:t>M.E.DOC</a:t>
            </a:r>
            <a:r>
              <a:rPr lang="uk-UA" sz="4000" dirty="0" smtClean="0"/>
              <a:t> для складання звітності</a:t>
            </a:r>
            <a:endParaRPr lang="ru-RU" sz="4000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59739" y="3562351"/>
            <a:ext cx="3295649" cy="32956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3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08075" y="395288"/>
            <a:ext cx="4632325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4"/>
          <p:cNvSpPr>
            <a:spLocks noGrp="1"/>
          </p:cNvSpPr>
          <p:nvPr>
            <p:ph type="title"/>
          </p:nvPr>
        </p:nvSpPr>
        <p:spPr>
          <a:xfrm>
            <a:off x="5913438" y="1236663"/>
            <a:ext cx="6196012" cy="3038475"/>
          </a:xfrm>
        </p:spPr>
        <p:txBody>
          <a:bodyPr/>
          <a:lstStyle/>
          <a:p>
            <a:r>
              <a:rPr lang="uk-UA" sz="4000" dirty="0" smtClean="0"/>
              <a:t>Наказ про облікову політику</a:t>
            </a: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39763"/>
          </a:xfrm>
        </p:spPr>
        <p:txBody>
          <a:bodyPr/>
          <a:lstStyle/>
          <a:p>
            <a:pPr algn="ctr"/>
            <a:r>
              <a:rPr lang="uk-UA" sz="3600" dirty="0" smtClean="0"/>
              <a:t>Критична оцінка Наказу про облікову політику</a:t>
            </a:r>
            <a:endParaRPr lang="ru-RU" sz="36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73125" y="773113"/>
          <a:ext cx="9990161" cy="59890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994545"/>
                <a:gridCol w="4995616"/>
              </a:tblGrid>
              <a:tr h="180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Позитивні сторони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Негативні сторони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0" marB="0"/>
                </a:tc>
              </a:tr>
              <a:tr h="439885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методи оцінки вибуття запасів;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методи амортизації основних засобів, інших необоротних матеріальних активів, нематеріальних активів, а також довгострокових біологічних активів та інвестиційної нерухомості, у разі якщо вони обліковується за первісною вартістю;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перелік і склад змінних і постійних загальновиробничих витрат, бази їх розподілу;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періодичність та об’єкти проведення інвентаризації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періодичність визначення середньозваженої собівартості одиниці запасів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;порядок обліку і розподілу транспортно-заготівельних витрат, ведення окремого субрахунку обліку транспортно-заготівельних витрат;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вартісні ознаки предметів, що входять до складу малоцінних необоротних матеріальних активів;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підходи до переоцінки необоротних активів;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застосування класу 8 та/або 9 Плану рахунків бухгалтерського обліку активів, капіталу, зобов’язань і господарських операцій підприємств і організацій;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підходи до періодичності зарахування сум дооцінки необоротних активів до нерозподіленого прибутку;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метод обчислення резерву сумнівних боргів;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перелік створюваних забезпечень майбутніх витрат і платежів;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порядок оцінки ступеня завершеності операцій з надання послуг;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сегменти діяльності, пріоритетний вид сегмента, засади ціноутворення у внутрішньогосподарських розрахунках;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перелік і склад статей калькулювання виробничої собівартості продукції (робіт, послуг);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порядок визначення ступеня завершеності робіт за будівельним контрактом;</a:t>
                      </a:r>
                      <a:endParaRPr lang="ru-RU" sz="14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uk-UA" sz="1400" dirty="0">
                          <a:effectLst/>
                        </a:rPr>
                        <a:t>дату визначення придбаних в результаті систематичних операцій фінансових активів; 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4"/>
          <p:cNvSpPr>
            <a:spLocks noGrp="1"/>
          </p:cNvSpPr>
          <p:nvPr>
            <p:ph type="title"/>
          </p:nvPr>
        </p:nvSpPr>
        <p:spPr>
          <a:xfrm>
            <a:off x="1155699" y="231775"/>
            <a:ext cx="8956675" cy="1338263"/>
          </a:xfrm>
        </p:spPr>
        <p:txBody>
          <a:bodyPr/>
          <a:lstStyle/>
          <a:p>
            <a:pPr algn="ctr"/>
            <a:r>
              <a:rPr lang="uk-UA" sz="2800" dirty="0" smtClean="0"/>
              <a:t>Склад і розміщення активів </a:t>
            </a:r>
            <a:r>
              <a:rPr lang="uk-UA" sz="2800" dirty="0" smtClean="0">
                <a:latin typeface="Arial" charset="0"/>
              </a:rPr>
              <a:t/>
            </a:r>
            <a:br>
              <a:rPr lang="uk-UA" sz="2800" dirty="0" smtClean="0">
                <a:latin typeface="Arial" charset="0"/>
              </a:rPr>
            </a:br>
            <a:r>
              <a:rPr lang="uk-UA" sz="2800" dirty="0" smtClean="0"/>
              <a:t>ПП АФ «Пречистівське»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155700" y="5561013"/>
            <a:ext cx="8956675" cy="1003300"/>
          </a:xfrm>
        </p:spPr>
        <p:txBody>
          <a:bodyPr/>
          <a:lstStyle/>
          <a:p>
            <a:endParaRPr lang="ru-RU" cap="none" smtClean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154955" y="1337481"/>
          <a:ext cx="8958038" cy="42177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52050"/>
                <a:gridCol w="1072284"/>
                <a:gridCol w="1072284"/>
                <a:gridCol w="1072284"/>
                <a:gridCol w="1072284"/>
                <a:gridCol w="1072284"/>
                <a:gridCol w="1072284"/>
                <a:gridCol w="1072284"/>
              </a:tblGrid>
              <a:tr h="21519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Активи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початок звітного періоду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кінець звітного періоду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Відхилення(+,-)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Темп змін,%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</a:tr>
              <a:tr h="559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пит.   вага,%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пит.   вага,%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пит.   вага,%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1.Усього активів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18173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31400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13227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72,8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0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2.Необоротні активи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3026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6683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3657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120,9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0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3.Оборотні активи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15147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83,3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24717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78,7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9570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-4,6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51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3.1.Запаси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11637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64,0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9999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-1638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-32,2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-14,1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3.2.Грошові кошти і розрахунки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3510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14716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46,9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11206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319,3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3.2.1.Кошти у розрахунках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4409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14,0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2994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211,6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5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3.2.2.Гроші та </a:t>
                      </a:r>
                      <a:r>
                        <a:rPr lang="ru-RU" sz="1100" dirty="0" err="1">
                          <a:effectLst/>
                        </a:rPr>
                        <a:t>їх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 smtClean="0">
                          <a:effectLst/>
                        </a:rPr>
                        <a:t>еквіваленти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10307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8212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392,0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3"/>
          <p:cNvSpPr>
            <a:spLocks noGrp="1"/>
          </p:cNvSpPr>
          <p:nvPr>
            <p:ph type="title"/>
          </p:nvPr>
        </p:nvSpPr>
        <p:spPr>
          <a:xfrm>
            <a:off x="1019175" y="5649913"/>
            <a:ext cx="8824913" cy="901700"/>
          </a:xfrm>
        </p:spPr>
        <p:txBody>
          <a:bodyPr/>
          <a:lstStyle/>
          <a:p>
            <a:endParaRPr lang="ru-RU" sz="1600" smtClean="0"/>
          </a:p>
        </p:txBody>
      </p:sp>
      <p:sp>
        <p:nvSpPr>
          <p:cNvPr id="31746" name="Заголовок 4"/>
          <p:cNvSpPr txBox="1">
            <a:spLocks/>
          </p:cNvSpPr>
          <p:nvPr/>
        </p:nvSpPr>
        <p:spPr bwMode="auto">
          <a:xfrm>
            <a:off x="1019175" y="231775"/>
            <a:ext cx="8824913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+mj-lt"/>
              </a:rPr>
              <a:t>Джерела формування активів </a:t>
            </a:r>
          </a:p>
          <a:p>
            <a:pPr algn="ctr" defTabSz="457200"/>
            <a:r>
              <a:rPr lang="uk-UA" sz="2800" dirty="0">
                <a:solidFill>
                  <a:schemeClr val="tx2"/>
                </a:solidFill>
                <a:latin typeface="+mj-lt"/>
              </a:rPr>
              <a:t>ПП АФ «Пречистівське</a:t>
            </a:r>
            <a:r>
              <a:rPr lang="uk-UA" sz="2800" dirty="0" smtClean="0">
                <a:solidFill>
                  <a:schemeClr val="tx2"/>
                </a:solidFill>
                <a:latin typeface="+mj-lt"/>
              </a:rPr>
              <a:t>»</a:t>
            </a:r>
            <a:r>
              <a:rPr lang="ru-RU" sz="2800" dirty="0">
                <a:solidFill>
                  <a:schemeClr val="tx2"/>
                </a:solidFill>
                <a:latin typeface="+mj-lt"/>
              </a:rPr>
              <a:t/>
            </a:r>
            <a:br>
              <a:rPr lang="ru-RU" sz="2800" dirty="0">
                <a:solidFill>
                  <a:schemeClr val="tx2"/>
                </a:solidFill>
                <a:latin typeface="+mj-lt"/>
              </a:rPr>
            </a:br>
            <a:endParaRPr lang="ru-RU" sz="2800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8381563"/>
              </p:ext>
            </p:extLst>
          </p:nvPr>
        </p:nvGraphicFramePr>
        <p:xfrm>
          <a:off x="1234620" y="1259377"/>
          <a:ext cx="8393371" cy="427186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2637"/>
                <a:gridCol w="969672"/>
                <a:gridCol w="969672"/>
                <a:gridCol w="969672"/>
                <a:gridCol w="970682"/>
                <a:gridCol w="970682"/>
                <a:gridCol w="969672"/>
                <a:gridCol w="970682"/>
              </a:tblGrid>
              <a:tr h="32275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Пасив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початок звітного періоду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 кінець звітного періоду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Відхилення(+,-)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Темп змін,%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</a:tr>
              <a:tr h="445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пит.   вага,%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пит.   вага,%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сума, тис.грн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пит.   вага,%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Капітал разом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18173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31400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13227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172,8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342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Власний капітал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15879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87,4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30886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98,4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15007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194,5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514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Власний оборотний капітал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12853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70,7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24203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77,1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+</a:t>
                      </a:r>
                      <a:r>
                        <a:rPr lang="ru-RU" sz="1100">
                          <a:effectLst/>
                        </a:rPr>
                        <a:t>11350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188,3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342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Позиковий капітал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-1780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-11,0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342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Довгострокові зобовязання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514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Поточні зобовязання і забезпечення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2294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-1780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-11,0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22,4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514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Короткострокові кредити банків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342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Поточні зобовязання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2295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12,6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1,6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-1780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-11,0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22,4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  <a:tr h="3427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Поточні забезпечення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0,0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0,0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94" marR="61694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309</TotalTime>
  <Words>1982</Words>
  <Application>Microsoft Office PowerPoint</Application>
  <PresentationFormat>Произвольный</PresentationFormat>
  <Paragraphs>786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Ион</vt:lpstr>
      <vt:lpstr>ВНЗ УКООПСПІЛКИ «Полтавський університет економіки і торгівлі» Інститут економіки, управління та інформаційних технологій Кафедра бухгалтерського обліку і аудиту  </vt:lpstr>
      <vt:lpstr>ПП АФ «Пречистівське»</vt:lpstr>
      <vt:lpstr>Слайд 3</vt:lpstr>
      <vt:lpstr>Перелік внутрішніх регламентів  з організації обліку:  - Положення про бухгалтерію; - Посадова інструкція головного бухгалтера; - Посадова інструкція бухгалтера; - Посадова інструкція касира.</vt:lpstr>
      <vt:lpstr>На підприємстві застосовується журнально-ордерна форма бухгалтерського обліку та встановлена програма M.E.DOC для складання звітності</vt:lpstr>
      <vt:lpstr>Наказ про облікову політику</vt:lpstr>
      <vt:lpstr>Критична оцінка Наказу про облікову політику</vt:lpstr>
      <vt:lpstr>Склад і розміщення активів  ПП АФ «Пречистівське» </vt:lpstr>
      <vt:lpstr>Слайд 9</vt:lpstr>
      <vt:lpstr>Слайд 10</vt:lpstr>
      <vt:lpstr>Слайд 11</vt:lpstr>
      <vt:lpstr>Слайд 12</vt:lpstr>
      <vt:lpstr>Слайд 13</vt:lpstr>
      <vt:lpstr>Слайд 14</vt:lpstr>
      <vt:lpstr>Сильні та слабкі сторони  ПП АФ «Пречистівське»</vt:lpstr>
      <vt:lpstr>Можливості та загрози  ПП АФ «Пречистівське» </vt:lpstr>
      <vt:lpstr>Матриця можливостей</vt:lpstr>
      <vt:lpstr>Матриця SWOT-аналізу  ПП АФ «Пречистівське» </vt:lpstr>
      <vt:lpstr>Динаміка доходів від операційної діяльності ПП АФ «Пречистівське»</vt:lpstr>
      <vt:lpstr>Перевірка внутрішнього контролю ПП АФ «Пречистівське» </vt:lpstr>
      <vt:lpstr>Перевірка внутрішнього контролю ПП АФ «Пречистівське» </vt:lpstr>
      <vt:lpstr>План аудиту доходів від операційної діяльності ПП АФ «Пречистівське» За період з 01.01.2015 – 31.12.2015 У термін з 01.08.2016 по 14.08.2016 </vt:lpstr>
      <vt:lpstr>Дякую за увагу 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clio</cp:lastModifiedBy>
  <cp:revision>32</cp:revision>
  <dcterms:created xsi:type="dcterms:W3CDTF">2016-09-24T18:24:17Z</dcterms:created>
  <dcterms:modified xsi:type="dcterms:W3CDTF">2016-09-29T13:17:17Z</dcterms:modified>
</cp:coreProperties>
</file>