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57" r:id="rId3"/>
    <p:sldId id="261" r:id="rId4"/>
    <p:sldId id="259" r:id="rId5"/>
    <p:sldId id="258" r:id="rId6"/>
    <p:sldId id="264" r:id="rId7"/>
    <p:sldId id="262" r:id="rId8"/>
    <p:sldId id="263" r:id="rId9"/>
    <p:sldId id="260" r:id="rId10"/>
    <p:sldId id="265" r:id="rId11"/>
    <p:sldId id="268" r:id="rId12"/>
    <p:sldId id="269" r:id="rId13"/>
    <p:sldId id="270" r:id="rId14"/>
    <p:sldId id="271" r:id="rId15"/>
    <p:sldId id="272" r:id="rId16"/>
    <p:sldId id="274" r:id="rId17"/>
    <p:sldId id="273" r:id="rId18"/>
    <p:sldId id="266" r:id="rId19"/>
    <p:sldId id="267" r:id="rId20"/>
  </p:sldIdLst>
  <p:sldSz cx="11953875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7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41" autoAdjust="0"/>
    <p:restoredTop sz="94660"/>
  </p:normalViewPr>
  <p:slideViewPr>
    <p:cSldViewPr>
      <p:cViewPr varScale="1">
        <p:scale>
          <a:sx n="80" d="100"/>
          <a:sy n="80" d="100"/>
        </p:scale>
        <p:origin x="-84" y="-612"/>
      </p:cViewPr>
      <p:guideLst>
        <p:guide orient="horz" pos="2160"/>
        <p:guide pos="376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explosion val="4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9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Лист1!$A$2:$A$12</c:f>
              <c:strCache>
                <c:ptCount val="11"/>
                <c:pt idx="0">
                  <c:v>Рошен</c:v>
                </c:pt>
                <c:pt idx="1">
                  <c:v>Бісквіт-Шоколад</c:v>
                </c:pt>
                <c:pt idx="2">
                  <c:v>Крафт Фудз</c:v>
                </c:pt>
                <c:pt idx="3">
                  <c:v>Світоч</c:v>
                </c:pt>
                <c:pt idx="4">
                  <c:v>Конті</c:v>
                </c:pt>
                <c:pt idx="5">
                  <c:v>Житомирські ласощі</c:v>
                </c:pt>
                <c:pt idx="6">
                  <c:v>А.В.К.</c:v>
                </c:pt>
                <c:pt idx="7">
                  <c:v>Полтавакондитер</c:v>
                </c:pt>
                <c:pt idx="8">
                  <c:v>Лагода</c:v>
                </c:pt>
                <c:pt idx="9">
                  <c:v>Rainford</c:v>
                </c:pt>
                <c:pt idx="10">
                  <c:v>Інші</c:v>
                </c:pt>
              </c:strCache>
            </c:strRef>
          </c:cat>
          <c:val>
            <c:numRef>
              <c:f>Лист1!$B$2:$B$12</c:f>
              <c:numCache>
                <c:formatCode>0.00%</c:formatCode>
                <c:ptCount val="11"/>
                <c:pt idx="0">
                  <c:v>0.24700000000000003</c:v>
                </c:pt>
                <c:pt idx="1">
                  <c:v>4.9000000000000009E-2</c:v>
                </c:pt>
                <c:pt idx="2" formatCode="0%">
                  <c:v>2.0000000000000004E-2</c:v>
                </c:pt>
                <c:pt idx="3">
                  <c:v>1.7999999999999999E-2</c:v>
                </c:pt>
                <c:pt idx="4">
                  <c:v>0.129</c:v>
                </c:pt>
                <c:pt idx="5">
                  <c:v>3.9000000000000007E-2</c:v>
                </c:pt>
                <c:pt idx="6">
                  <c:v>0.11899999999999998</c:v>
                </c:pt>
                <c:pt idx="7" formatCode="0%">
                  <c:v>3.0000000000000002E-2</c:v>
                </c:pt>
                <c:pt idx="8">
                  <c:v>1.7999999999999999E-2</c:v>
                </c:pt>
                <c:pt idx="9">
                  <c:v>1.9000000000000003E-2</c:v>
                </c:pt>
                <c:pt idx="10">
                  <c:v>0.32200000000000006</c:v>
                </c:pt>
              </c:numCache>
            </c:numRef>
          </c:val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F5CA7-A0BB-4460-8CEC-B243F63FAF31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1325" y="685800"/>
            <a:ext cx="5975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75D90-3CF2-4F28-B4B9-6AF9BB8E07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8545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75D90-3CF2-4F28-B4B9-6AF9BB8E078D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36997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75D90-3CF2-4F28-B4B9-6AF9BB8E078D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9398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6541" y="1905003"/>
            <a:ext cx="9861947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6541" y="4572000"/>
            <a:ext cx="8447405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66560" y="274639"/>
            <a:ext cx="2291159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7694" y="274639"/>
            <a:ext cx="7869634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276" y="5486400"/>
            <a:ext cx="10013445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277" y="3852864"/>
            <a:ext cx="8021132" cy="16335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7694" y="1536192"/>
            <a:ext cx="478155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77706" y="1536192"/>
            <a:ext cx="478155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694" y="1535114"/>
            <a:ext cx="4781550" cy="639763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7694" y="2174875"/>
            <a:ext cx="47815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77706" y="1535114"/>
            <a:ext cx="4781550" cy="639763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77706" y="2174875"/>
            <a:ext cx="47815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464" y="5495544"/>
            <a:ext cx="10160794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8462" y="6096000"/>
            <a:ext cx="10160795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8462" y="381000"/>
            <a:ext cx="10160794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478" y="5495278"/>
            <a:ext cx="10160794" cy="594627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057334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4478" y="6096000"/>
            <a:ext cx="10160794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29.09.2016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7694" y="274637"/>
            <a:ext cx="996156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694" y="1600200"/>
            <a:ext cx="9961563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057334" y="0"/>
            <a:ext cx="89654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057334" y="5486400"/>
            <a:ext cx="896541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53535" y="5648960"/>
            <a:ext cx="717233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282030" y="3992563"/>
            <a:ext cx="2367281" cy="4781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246471" y="1589723"/>
            <a:ext cx="2438399" cy="4781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29.09.2016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800473" y="0"/>
            <a:ext cx="74155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/>
              <a:t>ВНЗ УКООПСПІЛКИ</a:t>
            </a:r>
            <a:endParaRPr lang="ru-RU" dirty="0"/>
          </a:p>
          <a:p>
            <a:pPr algn="ctr"/>
            <a:r>
              <a:rPr lang="uk-UA" b="1" dirty="0"/>
              <a:t> «ПОЛТАВСЬКИЙ УНІВЕРСИТЕТ ЕКОНОМІКИ І ТОРГІВЛІ»</a:t>
            </a:r>
            <a:endParaRPr lang="ru-RU" dirty="0"/>
          </a:p>
          <a:p>
            <a:pPr algn="ctr" fontAlgn="base"/>
            <a:r>
              <a:rPr lang="uk-UA" b="1" dirty="0"/>
              <a:t>Інститут економіки, управління та інформаційних технологій</a:t>
            </a:r>
            <a:endParaRPr lang="ru-RU" dirty="0"/>
          </a:p>
          <a:p>
            <a:pPr algn="ctr"/>
            <a:r>
              <a:rPr lang="uk-UA" b="1" dirty="0"/>
              <a:t>Кафедра бухгалтерського обліку і аудиту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063797" y="2276872"/>
            <a:ext cx="71641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Доповідь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за результатами виробничого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стажування</a:t>
            </a:r>
            <a:br>
              <a:rPr lang="uk-UA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ПАТ </a:t>
            </a: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Полтавакондитер</a:t>
            </a: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625009" y="4437112"/>
            <a:ext cx="597535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студентки 2 курсу групи ОА-21</a:t>
            </a:r>
            <a:endParaRPr lang="ru-RU" dirty="0"/>
          </a:p>
          <a:p>
            <a:r>
              <a:rPr lang="uk-UA" dirty="0"/>
              <a:t>н</a:t>
            </a:r>
            <a:r>
              <a:rPr lang="uk-UA" dirty="0" smtClean="0"/>
              <a:t>апрям підготовки </a:t>
            </a:r>
            <a:r>
              <a:rPr lang="uk-UA" dirty="0"/>
              <a:t>6.030509 «Облік і аудит»</a:t>
            </a:r>
            <a:endParaRPr lang="ru-RU" dirty="0"/>
          </a:p>
          <a:p>
            <a:r>
              <a:rPr lang="uk-UA" dirty="0"/>
              <a:t>Супрун Аліни </a:t>
            </a:r>
            <a:r>
              <a:rPr lang="uk-UA" dirty="0" smtClean="0"/>
              <a:t>Олексіївни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831124" y="6021288"/>
            <a:ext cx="16294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Полтава - 2016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6089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8305" y="908720"/>
            <a:ext cx="597535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метою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готівкою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організовує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касовий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вузол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призначає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відповідального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готівковій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касира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26" name="Picture 2" descr="Картинки по запросу фото каса підприємства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01073" y="692696"/>
            <a:ext cx="3157066" cy="2104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Картинки по запросу фото каса підприємства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63655" y="3789040"/>
            <a:ext cx="38100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3234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40633" y="188640"/>
            <a:ext cx="47444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Посадова інструкція касира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2353583" y="1196752"/>
            <a:ext cx="6823880" cy="4981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5678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6044" y="-315416"/>
            <a:ext cx="9961563" cy="1143000"/>
          </a:xfrm>
        </p:spPr>
        <p:txBody>
          <a:bodyPr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Резюме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4090217"/>
              </p:ext>
            </p:extLst>
          </p:nvPr>
        </p:nvGraphicFramePr>
        <p:xfrm>
          <a:off x="584397" y="1981821"/>
          <a:ext cx="6257290" cy="49072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1325880"/>
                <a:gridCol w="493141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рацевлаштування на посаду </a:t>
                      </a: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касира.</a:t>
                      </a:r>
                      <a:endParaRPr lang="ru-RU" sz="1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Професійні навички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Здійснення касових операцій;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Прийом та видача грошових коштів;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Перевірка грошових купюр;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Робота з первинною бухгалтерією;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Ведення авансових звітів.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Особисті дані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Д.</a:t>
                      </a: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2</a:t>
                      </a: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листопада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19</a:t>
                      </a: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97р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</a:t>
                      </a:r>
                      <a:r>
                        <a:rPr lang="uk-UA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одружена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Досвід роботи 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Досвіду роботи не маю.</a:t>
                      </a:r>
                      <a:endParaRPr lang="ru-RU" sz="1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Освіта</a:t>
                      </a:r>
                      <a:endParaRPr lang="ru-RU" sz="1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2014-</a:t>
                      </a: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1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Полтавський університет економіки та торгівлі</a:t>
                      </a:r>
                      <a:endParaRPr lang="ru-RU" sz="1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20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Додаткові відомості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"/>
                        <a:tabLst>
                          <a:tab pos="228600" algn="l"/>
                          <a:tab pos="342900" algn="l"/>
                        </a:tabLst>
                      </a:pP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Англійська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мова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розмовний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рівень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"/>
                        <a:tabLst>
                          <a:tab pos="228600" algn="l"/>
                        </a:tabLs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ПК –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досвідчений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користувач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повний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пакет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MS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Office</a:t>
                      </a: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навігація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Internet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довідково-інформаційні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програми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"/>
                        <a:tabLst>
                          <a:tab pos="228600" algn="l"/>
                        </a:tabLst>
                      </a:pP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Машинопис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100 </a:t>
                      </a: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знаків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хвилину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Symbol"/>
                        <a:buChar char=""/>
                        <a:tabLst>
                          <a:tab pos="228600" algn="l"/>
                        </a:tabLst>
                      </a:pP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Знання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оргтехніки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міні-атс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ксерокс, факс, принтер, сканер).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76337" y="692845"/>
            <a:ext cx="988581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Супрун Аліна Олексіївна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Контактна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інформація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вул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Коваля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3а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м.Полтава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тел. +38 (0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97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337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62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67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mail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alina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_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suprun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.@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mail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ru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892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795838" y="-885825"/>
            <a:ext cx="1195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0433" y="695476"/>
            <a:ext cx="8526638" cy="6047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312641" y="403088"/>
            <a:ext cx="4875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Прибутковий касовий ордер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644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312641" y="188640"/>
            <a:ext cx="45508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Видатковий касовий ордер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2" name="Picture 6" descr="Картинки по запросу видатковий касовий ордер ко-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99582" y="773415"/>
            <a:ext cx="8905875" cy="583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4092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Касова книга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Картинки по запросу касова книга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60513" y="2348880"/>
            <a:ext cx="7036529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3673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69503939"/>
              </p:ext>
            </p:extLst>
          </p:nvPr>
        </p:nvGraphicFramePr>
        <p:xfrm>
          <a:off x="432321" y="980728"/>
          <a:ext cx="10153128" cy="5667246"/>
        </p:xfrm>
        <a:graphic>
          <a:graphicData uri="http://schemas.openxmlformats.org/drawingml/2006/table">
            <a:tbl>
              <a:tblPr firstRow="1" firstCol="1" bandRow="1"/>
              <a:tblGrid>
                <a:gridCol w="228160"/>
                <a:gridCol w="2292120"/>
                <a:gridCol w="1296144"/>
                <a:gridCol w="936104"/>
                <a:gridCol w="1512168"/>
                <a:gridCol w="2016224"/>
                <a:gridCol w="1872208"/>
              </a:tblGrid>
              <a:tr h="317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Вид роботи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Місце роботи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Час початку роботи, год хв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Час завершення роботи,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год хв.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Тривалість роботи,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год хв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Оцінка ефективності виконання роботи та використання робочого часу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2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Приймання та видача готівки за оформленими прибутковими і видатковими касовими ордерами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Каса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8-00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10-00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2-00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відмінно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3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Запис прибуткових і видаткових касових ордерів до касової книги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Каса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8-00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10-00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2-00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відмінно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59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Проведення операцій у банку (отримання грошей за чеками, здача касових надходжень, отримання виписок з рахунків у банку, здача платіжних доручень та інших документів, якими оформляють операції за рахунками підприємства в банку тощо)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банк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10-00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11-30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1-30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відмінно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3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Здача бухгалтерові розрахункового відділу отриманих у банку виписок і документів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Розраху-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ковий відділ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11-30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12-00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00-30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відмінно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44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Оформлення прибутковими та видатковими касовими ордерами (через бухгалтера розрахункового відділу) операцій з отримання грошей за чеками і здачі готівки у банк, запис ордерів до касової книги	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Розраху-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ковий відділ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12-00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13-00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1-00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відмінно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3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Складання звіту касира і передача його бухгалтерові розрахункового відділу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каса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13-00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14-00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1-00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відмінно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733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330" marR="4233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024609" y="116632"/>
            <a:ext cx="55216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Фотографія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робочого дня касира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285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Картинки по запросу інвентаризаційний опис основних засобів бланк 201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44489" y="1473539"/>
            <a:ext cx="8098315" cy="5051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787273" y="404664"/>
            <a:ext cx="41564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Інвентаризаційний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опис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418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337" y="476672"/>
            <a:ext cx="9961563" cy="1143000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Заходи ,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сприятимуть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підвищенню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ПАТ </a:t>
            </a:r>
            <a:r>
              <a:rPr lang="uk-UA" sz="28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«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Полтавакондитер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»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267" y="1844824"/>
            <a:ext cx="9961563" cy="4800600"/>
          </a:xfrm>
        </p:spPr>
        <p:txBody>
          <a:bodyPr/>
          <a:lstStyle/>
          <a:p>
            <a:pPr lvl="0"/>
            <a:r>
              <a:rPr lang="uk-UA" dirty="0" smtClean="0"/>
              <a:t>провести </a:t>
            </a:r>
            <a:r>
              <a:rPr lang="uk-UA" dirty="0"/>
              <a:t>модернізацію </a:t>
            </a:r>
            <a:r>
              <a:rPr lang="uk-UA" dirty="0" smtClean="0"/>
              <a:t>обладнання;</a:t>
            </a:r>
            <a:endParaRPr lang="ru-RU" dirty="0" smtClean="0"/>
          </a:p>
          <a:p>
            <a:pPr lvl="0"/>
            <a:r>
              <a:rPr lang="ru-RU" dirty="0" err="1" smtClean="0"/>
              <a:t>проаналізувати</a:t>
            </a:r>
            <a:r>
              <a:rPr lang="ru-RU" dirty="0" smtClean="0"/>
              <a:t> структуру </a:t>
            </a:r>
            <a:r>
              <a:rPr lang="ru-RU" dirty="0" err="1" smtClean="0"/>
              <a:t>продукції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рентабельність</a:t>
            </a:r>
            <a:r>
              <a:rPr lang="ru-RU" dirty="0" smtClean="0"/>
              <a:t> і </a:t>
            </a:r>
            <a:r>
              <a:rPr lang="ru-RU" dirty="0" err="1" smtClean="0"/>
              <a:t>ринковий</a:t>
            </a:r>
            <a:r>
              <a:rPr lang="ru-RU" dirty="0" smtClean="0"/>
              <a:t> попит для </a:t>
            </a:r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дозволяють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</a:t>
            </a:r>
            <a:r>
              <a:rPr lang="ru-RU" dirty="0" err="1" smtClean="0"/>
              <a:t>максимальний</a:t>
            </a:r>
            <a:r>
              <a:rPr lang="ru-RU" dirty="0" smtClean="0"/>
              <a:t> </a:t>
            </a:r>
            <a:r>
              <a:rPr lang="ru-RU" dirty="0" err="1" smtClean="0"/>
              <a:t>прибуток</a:t>
            </a:r>
            <a:r>
              <a:rPr lang="ru-RU" dirty="0" smtClean="0"/>
              <a:t>;</a:t>
            </a:r>
          </a:p>
          <a:p>
            <a:pPr lvl="0"/>
            <a:r>
              <a:rPr lang="ru-RU" dirty="0" err="1" smtClean="0"/>
              <a:t>приділяти</a:t>
            </a:r>
            <a:r>
              <a:rPr lang="ru-RU" dirty="0" smtClean="0"/>
              <a:t> </a:t>
            </a:r>
            <a:r>
              <a:rPr lang="ru-RU" dirty="0" err="1" smtClean="0"/>
              <a:t>більшу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</a:t>
            </a:r>
            <a:r>
              <a:rPr lang="ru-RU" dirty="0" err="1" smtClean="0"/>
              <a:t>мотивації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;</a:t>
            </a:r>
          </a:p>
          <a:p>
            <a:pPr lvl="0"/>
            <a:r>
              <a:rPr lang="ru-RU" dirty="0" err="1" smtClean="0"/>
              <a:t>Збути</a:t>
            </a:r>
            <a:r>
              <a:rPr lang="ru-RU" dirty="0" smtClean="0"/>
              <a:t> </a:t>
            </a:r>
            <a:r>
              <a:rPr lang="ru-RU" dirty="0" err="1" smtClean="0"/>
              <a:t>залишки</a:t>
            </a:r>
            <a:r>
              <a:rPr lang="ru-RU" dirty="0" smtClean="0"/>
              <a:t> </a:t>
            </a:r>
            <a:r>
              <a:rPr lang="ru-RU" dirty="0" err="1" smtClean="0"/>
              <a:t>нереалізованої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 та </a:t>
            </a:r>
            <a:r>
              <a:rPr lang="ru-RU" dirty="0" err="1" smtClean="0"/>
              <a:t>пакувальних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використовуватись</a:t>
            </a:r>
            <a:r>
              <a:rPr lang="ru-RU" dirty="0" smtClean="0"/>
              <a:t> у </a:t>
            </a:r>
            <a:r>
              <a:rPr lang="ru-RU" dirty="0" err="1" smtClean="0"/>
              <a:t>виробництві</a:t>
            </a:r>
            <a:r>
              <a:rPr lang="ru-RU" dirty="0" smtClean="0"/>
              <a:t> (широко </a:t>
            </a:r>
            <a:r>
              <a:rPr lang="ru-RU" dirty="0" err="1" smtClean="0"/>
              <a:t>застосовуючи</a:t>
            </a:r>
            <a:r>
              <a:rPr lang="ru-RU" dirty="0" smtClean="0"/>
              <a:t> рекламу, систему </a:t>
            </a:r>
            <a:r>
              <a:rPr lang="ru-RU" dirty="0" err="1" smtClean="0"/>
              <a:t>знижок</a:t>
            </a:r>
            <a:r>
              <a:rPr lang="ru-RU" dirty="0" smtClean="0"/>
              <a:t> і т. </a:t>
            </a:r>
            <a:r>
              <a:rPr lang="ru-RU" dirty="0" err="1" smtClean="0"/>
              <a:t>ін</a:t>
            </a:r>
            <a:r>
              <a:rPr lang="ru-RU" dirty="0" smtClean="0"/>
              <a:t>..);</a:t>
            </a:r>
          </a:p>
          <a:p>
            <a:pPr lvl="0"/>
            <a:r>
              <a:rPr lang="ru-RU" dirty="0" err="1" smtClean="0"/>
              <a:t>робити</a:t>
            </a:r>
            <a:r>
              <a:rPr lang="ru-RU" dirty="0" smtClean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якіснішу</a:t>
            </a:r>
            <a:r>
              <a:rPr lang="ru-RU" dirty="0"/>
              <a:t> </a:t>
            </a:r>
            <a:r>
              <a:rPr lang="ru-RU" dirty="0" err="1"/>
              <a:t>продукцію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у </a:t>
            </a:r>
            <a:r>
              <a:rPr lang="ru-RU" dirty="0" err="1"/>
              <a:t>конкурентів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н</a:t>
            </a:r>
            <a:r>
              <a:rPr lang="ru-RU" dirty="0" err="1" smtClean="0"/>
              <a:t>амагатися</a:t>
            </a:r>
            <a:r>
              <a:rPr lang="ru-RU" dirty="0" smtClean="0"/>
              <a:t> </a:t>
            </a:r>
            <a:r>
              <a:rPr lang="ru-RU" dirty="0" err="1"/>
              <a:t>залучити</a:t>
            </a:r>
            <a:r>
              <a:rPr lang="ru-RU" dirty="0"/>
              <a:t> </a:t>
            </a:r>
            <a:r>
              <a:rPr lang="ru-RU" dirty="0" err="1"/>
              <a:t>якомога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інвесторів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6154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23912" y="1660383"/>
            <a:ext cx="9961563" cy="1143000"/>
          </a:xfrm>
        </p:spPr>
        <p:txBody>
          <a:bodyPr/>
          <a:lstStyle/>
          <a:p>
            <a:r>
              <a:rPr lang="uk-UA" b="1" dirty="0" smtClean="0">
                <a:solidFill>
                  <a:schemeClr val="tx1"/>
                </a:solidFill>
              </a:rPr>
              <a:t>Дякую за увагу!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482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305" y="620688"/>
            <a:ext cx="10622305" cy="1143000"/>
          </a:xfrm>
        </p:spPr>
        <p:txBody>
          <a:bodyPr/>
          <a:lstStyle/>
          <a:p>
            <a:pPr lvl="0" algn="just">
              <a:spcBef>
                <a:spcPts val="0"/>
              </a:spcBef>
            </a:pPr>
            <a:r>
              <a:rPr lang="ru-RU" sz="2400" spc="0" dirty="0" err="1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Сучасна</a:t>
            </a:r>
            <a:r>
              <a:rPr lang="ru-RU" sz="2400" spc="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400" spc="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історія</a:t>
            </a:r>
            <a:r>
              <a:rPr lang="ru-RU" sz="2400" spc="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ПАТ „</a:t>
            </a:r>
            <a:r>
              <a:rPr lang="ru-RU" sz="2400" spc="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Полтавакондитер</a:t>
            </a:r>
            <a:r>
              <a:rPr lang="ru-RU" sz="2400" spc="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 </a:t>
            </a:r>
            <a:r>
              <a:rPr lang="ru-RU" sz="2400" spc="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почалася</a:t>
            </a:r>
            <a:r>
              <a:rPr lang="ru-RU" sz="2400" spc="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в 2000 </a:t>
            </a:r>
            <a:r>
              <a:rPr lang="ru-RU" sz="2400" spc="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році</a:t>
            </a:r>
            <a:r>
              <a:rPr lang="ru-RU" sz="2400" spc="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, з </a:t>
            </a:r>
            <a:r>
              <a:rPr lang="ru-RU" sz="2400" spc="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прийняттям</a:t>
            </a:r>
            <a:r>
              <a:rPr lang="ru-RU" sz="2400" spc="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400" spc="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рішення</a:t>
            </a:r>
            <a:r>
              <a:rPr lang="ru-RU" sz="2400" spc="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про </a:t>
            </a:r>
            <a:r>
              <a:rPr lang="ru-RU" sz="2400" spc="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співробітництво</a:t>
            </a:r>
            <a:r>
              <a:rPr lang="ru-RU" sz="2400" spc="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з </a:t>
            </a:r>
            <a:r>
              <a:rPr lang="ru-RU" sz="2400" spc="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інвестиційним</a:t>
            </a:r>
            <a:r>
              <a:rPr lang="ru-RU" sz="2400" spc="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фондом „</a:t>
            </a:r>
            <a:r>
              <a:rPr lang="en-US" sz="2400" spc="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Sigma </a:t>
            </a:r>
            <a:r>
              <a:rPr lang="en-US" sz="2400" spc="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Blayzer</a:t>
            </a:r>
            <a:r>
              <a:rPr lang="en-US" sz="2400" spc="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”.</a:t>
            </a:r>
            <a:r>
              <a:rPr lang="ru-RU" sz="2400" spc="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400" spc="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4" name="Picture 2" descr="http://www.business.ua/upload/iblock/fc5/fc5e7dbb9fcafb394510a3cf0af69bd1.jpg?137977144517371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76537" y="2780928"/>
            <a:ext cx="6225977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9580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216297" y="404664"/>
            <a:ext cx="4661941" cy="5756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256857" y="1689425"/>
            <a:ext cx="597535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изначає 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внутрішні положення щодо діяльності, організаційної структури,  спеціальної дієздатності , як юридичної особи, та припинення діяльності Публічного акціонерного товариства «</a:t>
            </a:r>
            <a:r>
              <a:rPr lang="uk-UA" sz="3200" dirty="0" err="1">
                <a:latin typeface="Times New Roman" pitchFamily="18" charset="0"/>
                <a:cs typeface="Times New Roman" pitchFamily="18" charset="0"/>
              </a:rPr>
              <a:t>Полтавакондитер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».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254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87720" y="540484"/>
            <a:ext cx="1658287" cy="581025"/>
          </a:xfrm>
          <a:prstGeom prst="rect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dirty="0">
                <a:effectLst/>
                <a:latin typeface="Times New Roman"/>
                <a:ea typeface="Times New Roman"/>
              </a:rPr>
              <a:t>Генеральний директор</a:t>
            </a:r>
            <a:endParaRPr lang="ru-RU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21859" y="1543503"/>
            <a:ext cx="1304925" cy="581025"/>
          </a:xfrm>
          <a:prstGeom prst="rect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1600" dirty="0">
                <a:effectLst/>
                <a:latin typeface="Times New Roman"/>
                <a:ea typeface="Times New Roman"/>
              </a:rPr>
              <a:t>Бухгалтерія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21621" y="1560530"/>
            <a:ext cx="1304925" cy="581025"/>
          </a:xfrm>
          <a:prstGeom prst="rect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1600" dirty="0">
                <a:effectLst/>
                <a:latin typeface="Times New Roman"/>
                <a:ea typeface="Times New Roman"/>
              </a:rPr>
              <a:t>Виконавчий</a:t>
            </a:r>
            <a:r>
              <a:rPr lang="uk-UA" sz="1200" dirty="0">
                <a:effectLst/>
                <a:latin typeface="Times New Roman"/>
                <a:ea typeface="Times New Roman"/>
              </a:rPr>
              <a:t> </a:t>
            </a:r>
            <a:r>
              <a:rPr lang="uk-UA" sz="1600" dirty="0">
                <a:effectLst/>
                <a:latin typeface="Times New Roman"/>
                <a:ea typeface="Times New Roman"/>
              </a:rPr>
              <a:t>директор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63821" y="1530551"/>
            <a:ext cx="1365979" cy="581025"/>
          </a:xfrm>
          <a:prstGeom prst="rect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1600" dirty="0">
                <a:effectLst/>
                <a:latin typeface="Times New Roman"/>
                <a:ea typeface="Times New Roman"/>
              </a:rPr>
              <a:t>Комерційний директор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8175" y="1560530"/>
            <a:ext cx="1304925" cy="581025"/>
          </a:xfrm>
          <a:prstGeom prst="rect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1600" dirty="0">
                <a:effectLst/>
                <a:latin typeface="Times New Roman"/>
                <a:ea typeface="Times New Roman"/>
              </a:rPr>
              <a:t>Директор з маркетингу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50599" y="4478565"/>
            <a:ext cx="1315567" cy="581025"/>
          </a:xfrm>
          <a:prstGeom prst="rect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1600" dirty="0">
                <a:effectLst/>
                <a:latin typeface="Times New Roman"/>
                <a:ea typeface="Times New Roman"/>
              </a:rPr>
              <a:t>Відділ маркетингу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36882" y="5336662"/>
            <a:ext cx="1143000" cy="581025"/>
          </a:xfrm>
          <a:prstGeom prst="rect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1600" dirty="0">
                <a:effectLst/>
                <a:latin typeface="Times New Roman"/>
                <a:ea typeface="Times New Roman"/>
              </a:rPr>
              <a:t>Відділ продажів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63207" y="3583215"/>
            <a:ext cx="1143000" cy="581025"/>
          </a:xfrm>
          <a:prstGeom prst="rect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1600" dirty="0">
                <a:effectLst/>
                <a:latin typeface="Times New Roman"/>
                <a:ea typeface="Times New Roman"/>
              </a:rPr>
              <a:t>Група логістики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6569" y="2519854"/>
            <a:ext cx="1488135" cy="742950"/>
          </a:xfrm>
          <a:prstGeom prst="rect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1600" dirty="0">
                <a:effectLst/>
                <a:latin typeface="Times New Roman"/>
                <a:ea typeface="Times New Roman"/>
              </a:rPr>
              <a:t>Група планування та маркетингу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409824" y="3949083"/>
            <a:ext cx="1982937" cy="656099"/>
          </a:xfrm>
          <a:prstGeom prst="rect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1600" dirty="0">
                <a:effectLst/>
                <a:latin typeface="Times New Roman"/>
                <a:ea typeface="Times New Roman"/>
              </a:rPr>
              <a:t>Обліково-операційний</a:t>
            </a:r>
            <a:r>
              <a:rPr lang="uk-UA" sz="1200" dirty="0">
                <a:effectLst/>
                <a:latin typeface="Times New Roman"/>
                <a:ea typeface="Times New Roman"/>
              </a:rPr>
              <a:t> </a:t>
            </a:r>
            <a:r>
              <a:rPr lang="uk-UA" sz="1600" dirty="0">
                <a:effectLst/>
                <a:latin typeface="Times New Roman"/>
                <a:ea typeface="Times New Roman"/>
              </a:rPr>
              <a:t>відділ</a:t>
            </a:r>
            <a:endParaRPr lang="ru-RU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410137" y="4791640"/>
            <a:ext cx="1286993" cy="505460"/>
          </a:xfrm>
          <a:prstGeom prst="rect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1600" dirty="0">
                <a:effectLst/>
                <a:latin typeface="Times New Roman"/>
                <a:ea typeface="Times New Roman"/>
              </a:rPr>
              <a:t>Відділ сертифікації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457761" y="5479084"/>
            <a:ext cx="1191743" cy="609600"/>
          </a:xfrm>
          <a:prstGeom prst="rect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1600" dirty="0">
                <a:effectLst/>
                <a:latin typeface="Times New Roman"/>
                <a:ea typeface="Times New Roman"/>
              </a:rPr>
              <a:t>Обліковий відділ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852178" y="3187862"/>
            <a:ext cx="1100230" cy="581025"/>
          </a:xfrm>
          <a:prstGeom prst="rect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1600" dirty="0">
                <a:effectLst/>
                <a:latin typeface="Times New Roman"/>
                <a:ea typeface="Times New Roman"/>
              </a:rPr>
              <a:t>Відділ закупівель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814800" y="2401019"/>
            <a:ext cx="1182960" cy="600075"/>
          </a:xfrm>
          <a:prstGeom prst="rect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1600" dirty="0">
                <a:effectLst/>
                <a:latin typeface="Times New Roman"/>
                <a:ea typeface="Times New Roman"/>
              </a:rPr>
              <a:t>Відділ приймання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860999" y="3029441"/>
            <a:ext cx="1143000" cy="466725"/>
          </a:xfrm>
          <a:prstGeom prst="rect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600" dirty="0">
                <a:effectLst/>
                <a:latin typeface="Times New Roman"/>
                <a:ea typeface="Times New Roman"/>
              </a:rPr>
              <a:t>IT-</a:t>
            </a:r>
            <a:r>
              <a:rPr lang="uk-UA" sz="1600" dirty="0">
                <a:effectLst/>
                <a:latin typeface="Times New Roman"/>
                <a:ea typeface="Times New Roman"/>
              </a:rPr>
              <a:t>служба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860999" y="2476515"/>
            <a:ext cx="1428750" cy="449081"/>
          </a:xfrm>
          <a:prstGeom prst="rect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1600" dirty="0">
                <a:effectLst/>
                <a:latin typeface="Times New Roman"/>
                <a:ea typeface="Times New Roman"/>
              </a:rPr>
              <a:t>Відділ кадрів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068345" y="2420476"/>
            <a:ext cx="1143000" cy="742950"/>
          </a:xfrm>
          <a:prstGeom prst="rect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1600" dirty="0">
                <a:effectLst/>
                <a:latin typeface="Times New Roman"/>
                <a:ea typeface="Times New Roman"/>
              </a:rPr>
              <a:t>Головний бухгалтер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017282" y="3478035"/>
            <a:ext cx="1143000" cy="742950"/>
          </a:xfrm>
          <a:prstGeom prst="rect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1600" dirty="0">
                <a:effectLst/>
                <a:latin typeface="Times New Roman"/>
                <a:ea typeface="Times New Roman"/>
              </a:rPr>
              <a:t>Заступник головного бухгалтера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186284" y="4753857"/>
            <a:ext cx="800100" cy="581025"/>
          </a:xfrm>
          <a:prstGeom prst="rect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1600" dirty="0">
                <a:effectLst/>
                <a:latin typeface="Times New Roman"/>
                <a:ea typeface="Times New Roman"/>
              </a:rPr>
              <a:t>Фін.</a:t>
            </a:r>
            <a:endParaRPr lang="ru-RU" sz="1600" dirty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uk-UA" sz="1600" dirty="0">
                <a:effectLst/>
                <a:latin typeface="Times New Roman"/>
                <a:ea typeface="Times New Roman"/>
              </a:rPr>
              <a:t>відділ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829801" y="5345949"/>
            <a:ext cx="1199446" cy="581025"/>
          </a:xfrm>
          <a:prstGeom prst="rect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1600" dirty="0">
                <a:effectLst/>
                <a:latin typeface="Times New Roman"/>
                <a:ea typeface="Times New Roman"/>
              </a:rPr>
              <a:t>Плановий відділ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029246" y="4755637"/>
            <a:ext cx="1076009" cy="581025"/>
          </a:xfrm>
          <a:prstGeom prst="rect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1600" dirty="0">
                <a:effectLst/>
                <a:latin typeface="Times New Roman"/>
                <a:ea typeface="Times New Roman"/>
              </a:rPr>
              <a:t>Статист.</a:t>
            </a:r>
            <a:endParaRPr lang="ru-RU" sz="1600" dirty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uk-UA" sz="1600" dirty="0">
                <a:effectLst/>
                <a:latin typeface="Times New Roman"/>
                <a:ea typeface="Times New Roman"/>
              </a:rPr>
              <a:t>відділ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037370" y="5345949"/>
            <a:ext cx="1076008" cy="571739"/>
          </a:xfrm>
          <a:prstGeom prst="rect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1600" dirty="0" err="1">
                <a:effectLst/>
                <a:latin typeface="Times New Roman"/>
                <a:ea typeface="Times New Roman"/>
              </a:rPr>
              <a:t>Звітовий</a:t>
            </a:r>
            <a:endParaRPr lang="ru-RU" sz="1600" dirty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uk-UA" sz="1600" dirty="0">
                <a:effectLst/>
                <a:latin typeface="Times New Roman"/>
                <a:ea typeface="Times New Roman"/>
              </a:rPr>
              <a:t>відділ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649496" y="3703271"/>
            <a:ext cx="1640253" cy="750049"/>
          </a:xfrm>
          <a:prstGeom prst="rect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1600" dirty="0">
                <a:effectLst/>
                <a:latin typeface="Times New Roman"/>
                <a:ea typeface="Times New Roman"/>
              </a:rPr>
              <a:t>Контрольно-ревізійний відділ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8588781" y="4759290"/>
            <a:ext cx="1420603" cy="581025"/>
          </a:xfrm>
          <a:prstGeom prst="rect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1600" dirty="0">
                <a:effectLst/>
                <a:latin typeface="Times New Roman"/>
                <a:ea typeface="Times New Roman"/>
              </a:rPr>
              <a:t>Матеріальний відділ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195676" y="4738398"/>
            <a:ext cx="1085071" cy="607551"/>
          </a:xfrm>
          <a:prstGeom prst="rect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1600" dirty="0">
                <a:effectLst/>
                <a:latin typeface="Times New Roman"/>
                <a:ea typeface="Times New Roman"/>
              </a:rPr>
              <a:t>Відділ</a:t>
            </a:r>
            <a:endParaRPr lang="ru-RU" sz="1600" dirty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uk-UA" sz="1600" dirty="0">
                <a:effectLst/>
                <a:latin typeface="Times New Roman"/>
                <a:ea typeface="Times New Roman"/>
              </a:rPr>
              <a:t>договорів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270998" y="5345948"/>
            <a:ext cx="1130948" cy="581025"/>
          </a:xfrm>
          <a:prstGeom prst="rect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1600" dirty="0">
                <a:effectLst/>
                <a:latin typeface="Times New Roman"/>
                <a:ea typeface="Times New Roman"/>
              </a:rPr>
              <a:t>Відділ із</a:t>
            </a:r>
            <a:endParaRPr lang="ru-RU" sz="1600" dirty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uk-UA" sz="1600" dirty="0" err="1">
                <a:effectLst/>
                <a:latin typeface="Times New Roman"/>
                <a:ea typeface="Times New Roman"/>
              </a:rPr>
              <a:t>з\п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575375" y="5926973"/>
            <a:ext cx="1975308" cy="942975"/>
          </a:xfrm>
          <a:prstGeom prst="rect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1600" dirty="0">
                <a:effectLst/>
                <a:latin typeface="Times New Roman"/>
                <a:ea typeface="Times New Roman"/>
              </a:rPr>
              <a:t>Відділ розрахунків із дебіторами і кредиторами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5026309" y="1160480"/>
            <a:ext cx="2495550" cy="4000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1943100" y="1150954"/>
            <a:ext cx="3009900" cy="4095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endCxn id="7" idx="0"/>
          </p:cNvCxnSpPr>
          <p:nvPr/>
        </p:nvCxnSpPr>
        <p:spPr>
          <a:xfrm flipH="1">
            <a:off x="4146811" y="1160480"/>
            <a:ext cx="834765" cy="3700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5026309" y="1150954"/>
            <a:ext cx="790575" cy="4000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1582843" y="2141555"/>
            <a:ext cx="0" cy="3451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1606109" y="3262804"/>
            <a:ext cx="0" cy="2762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1582843" y="4164240"/>
            <a:ext cx="0" cy="3143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597833" y="5049267"/>
            <a:ext cx="0" cy="2476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3876675" y="2111576"/>
            <a:ext cx="171450" cy="2762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6435777" y="2175995"/>
            <a:ext cx="0" cy="2762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8512582" y="2111576"/>
            <a:ext cx="76200" cy="2762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6435777" y="2942983"/>
            <a:ext cx="0" cy="85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8762339" y="3163426"/>
            <a:ext cx="0" cy="2857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endCxn id="18" idx="2"/>
          </p:cNvCxnSpPr>
          <p:nvPr/>
        </p:nvCxnSpPr>
        <p:spPr>
          <a:xfrm flipV="1">
            <a:off x="3406280" y="3001094"/>
            <a:ext cx="0" cy="1409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>
            <a:off x="3403703" y="3797695"/>
            <a:ext cx="5154" cy="1372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H="1">
            <a:off x="3408857" y="4616678"/>
            <a:ext cx="2" cy="1749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3385826" y="5358341"/>
            <a:ext cx="0" cy="928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8533083" y="4243347"/>
            <a:ext cx="257175" cy="504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H="1">
            <a:off x="7672589" y="4243347"/>
            <a:ext cx="847725" cy="504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 flipH="1">
            <a:off x="6815339" y="4226152"/>
            <a:ext cx="1704975" cy="504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flipH="1">
            <a:off x="5883682" y="4220985"/>
            <a:ext cx="2628900" cy="504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Rectangle 52"/>
          <p:cNvSpPr>
            <a:spLocks noChangeArrowheads="1"/>
          </p:cNvSpPr>
          <p:nvPr/>
        </p:nvSpPr>
        <p:spPr bwMode="auto">
          <a:xfrm>
            <a:off x="1408382" y="39427"/>
            <a:ext cx="124206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Організаційна структура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Rectangle 81"/>
          <p:cNvSpPr>
            <a:spLocks noChangeArrowheads="1"/>
          </p:cNvSpPr>
          <p:nvPr/>
        </p:nvSpPr>
        <p:spPr bwMode="auto">
          <a:xfrm>
            <a:off x="0" y="457200"/>
            <a:ext cx="119538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0" name="Прямая со стрелкой 89"/>
          <p:cNvCxnSpPr/>
          <p:nvPr/>
        </p:nvCxnSpPr>
        <p:spPr>
          <a:xfrm flipH="1" flipV="1">
            <a:off x="7320101" y="3800540"/>
            <a:ext cx="695453" cy="185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Прямоугольник 91"/>
          <p:cNvSpPr/>
          <p:nvPr/>
        </p:nvSpPr>
        <p:spPr>
          <a:xfrm>
            <a:off x="5108293" y="62812"/>
            <a:ext cx="37067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400" b="1" dirty="0">
                <a:solidFill>
                  <a:srgbClr val="2F2B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ПАТ «</a:t>
            </a:r>
            <a:r>
              <a:rPr lang="uk-UA" sz="2400" b="1" dirty="0" err="1">
                <a:solidFill>
                  <a:srgbClr val="2F2B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Полтавакондитер</a:t>
            </a:r>
            <a:r>
              <a:rPr lang="uk-UA" sz="2400" b="1" dirty="0">
                <a:solidFill>
                  <a:srgbClr val="2F2B2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endParaRPr lang="ru-RU" sz="2400" dirty="0">
              <a:solidFill>
                <a:srgbClr val="2F2B2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5" name="Прямая соединительная линия 94"/>
          <p:cNvCxnSpPr/>
          <p:nvPr/>
        </p:nvCxnSpPr>
        <p:spPr>
          <a:xfrm>
            <a:off x="3410810" y="6088684"/>
            <a:ext cx="0" cy="1452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Прямоугольник 99"/>
          <p:cNvSpPr/>
          <p:nvPr/>
        </p:nvSpPr>
        <p:spPr>
          <a:xfrm>
            <a:off x="2706529" y="6233940"/>
            <a:ext cx="942975" cy="504825"/>
          </a:xfrm>
          <a:prstGeom prst="rect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uk-UA" sz="1600" dirty="0">
                <a:effectLst/>
                <a:latin typeface="Times New Roman"/>
                <a:ea typeface="Times New Roman"/>
              </a:rPr>
              <a:t>Склад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343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51996" y="1869592"/>
            <a:ext cx="2664296" cy="10766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ru-RU" sz="2400" dirty="0" err="1">
                <a:solidFill>
                  <a:srgbClr val="333333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Виробнича</a:t>
            </a:r>
            <a:r>
              <a:rPr lang="ru-RU" sz="1200" dirty="0">
                <a:solidFill>
                  <a:srgbClr val="333333"/>
                </a:solidFill>
                <a:effectLst/>
                <a:latin typeface="Georgia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територія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uk-UA" sz="2400" dirty="0">
                <a:solidFill>
                  <a:srgbClr val="333333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№</a:t>
            </a:r>
            <a:r>
              <a:rPr lang="uk-UA" sz="2400" dirty="0" smtClean="0">
                <a:solidFill>
                  <a:srgbClr val="333333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1</a:t>
            </a:r>
          </a:p>
          <a:p>
            <a:pPr algn="ctr">
              <a:spcAft>
                <a:spcPts val="800"/>
              </a:spcAft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вул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Спаська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10 </a:t>
            </a:r>
            <a:endParaRPr lang="ru-RU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80993" y="1869591"/>
            <a:ext cx="2219325" cy="10766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dirty="0" err="1" smtClean="0">
                <a:solidFill>
                  <a:srgbClr val="333333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Виробнича</a:t>
            </a:r>
            <a:r>
              <a:rPr lang="ru-RU" sz="2400" dirty="0" smtClean="0">
                <a:solidFill>
                  <a:srgbClr val="333333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територія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uk-UA" sz="2400" dirty="0">
                <a:solidFill>
                  <a:srgbClr val="333333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№</a:t>
            </a:r>
            <a:r>
              <a:rPr lang="uk-UA" sz="2400" dirty="0" smtClean="0">
                <a:solidFill>
                  <a:srgbClr val="333333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2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вул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Бірюзова</a:t>
            </a:r>
            <a:endParaRPr lang="uk-UA" dirty="0" smtClean="0">
              <a:solidFill>
                <a:srgbClr val="333333"/>
              </a:solidFill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400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1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093654" y="4941587"/>
            <a:ext cx="2028825" cy="4762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 err="1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борошняний</a:t>
            </a:r>
            <a:r>
              <a:rPr lang="ru-RU" sz="1200" dirty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цех</a:t>
            </a:r>
            <a:endParaRPr lang="ru-RU" dirty="0">
              <a:effectLst/>
              <a:ea typeface="Calibri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75322" y="4101149"/>
            <a:ext cx="2028825" cy="4762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 err="1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цукерковий</a:t>
            </a:r>
            <a:r>
              <a:rPr lang="ru-RU" dirty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цех</a:t>
            </a:r>
            <a:endParaRPr lang="ru-RU" dirty="0">
              <a:effectLst/>
              <a:ea typeface="Calibri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18171" y="3318184"/>
            <a:ext cx="2028825" cy="4762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 err="1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карамельний</a:t>
            </a:r>
            <a:r>
              <a:rPr lang="ru-RU" dirty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цех</a:t>
            </a:r>
            <a:endParaRPr lang="ru-RU" dirty="0">
              <a:effectLst/>
              <a:ea typeface="Calibri"/>
              <a:cs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839580" y="4941587"/>
            <a:ext cx="2028825" cy="4762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 err="1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борошняний</a:t>
            </a:r>
            <a:r>
              <a:rPr lang="ru-RU" dirty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цех</a:t>
            </a:r>
            <a:endParaRPr lang="ru-RU" dirty="0">
              <a:effectLst/>
              <a:ea typeface="Calibri"/>
              <a:cs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837526" y="4040491"/>
            <a:ext cx="2030879" cy="5975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 err="1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цукерково-карамельний</a:t>
            </a:r>
            <a:r>
              <a:rPr lang="ru-RU" dirty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  цех</a:t>
            </a:r>
            <a:endParaRPr lang="ru-RU" dirty="0">
              <a:effectLst/>
              <a:ea typeface="Calibri"/>
              <a:cs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810575" y="3341708"/>
            <a:ext cx="2028825" cy="4762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 err="1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шоколадний</a:t>
            </a:r>
            <a:r>
              <a:rPr lang="ru-RU" dirty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цех</a:t>
            </a:r>
            <a:endParaRPr lang="ru-RU" dirty="0">
              <a:effectLst/>
              <a:ea typeface="Calibri"/>
              <a:cs typeface="Times New Roman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728465" y="2636912"/>
            <a:ext cx="0" cy="26098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480993" y="2604452"/>
            <a:ext cx="0" cy="26423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728465" y="5179479"/>
            <a:ext cx="3048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1728465" y="3579833"/>
            <a:ext cx="3048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6471584" y="3590428"/>
            <a:ext cx="3048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6480993" y="4327113"/>
            <a:ext cx="3048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494290" y="5206683"/>
            <a:ext cx="3048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1728465" y="4327113"/>
            <a:ext cx="3048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3429787" y="1284018"/>
            <a:ext cx="1181100" cy="552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988711" y="1284018"/>
            <a:ext cx="1323975" cy="552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19"/>
          <p:cNvSpPr>
            <a:spLocks noChangeArrowheads="1"/>
          </p:cNvSpPr>
          <p:nvPr/>
        </p:nvSpPr>
        <p:spPr bwMode="auto">
          <a:xfrm>
            <a:off x="0" y="0"/>
            <a:ext cx="1195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8"/>
          <p:cNvSpPr>
            <a:spLocks noChangeArrowheads="1"/>
          </p:cNvSpPr>
          <p:nvPr/>
        </p:nvSpPr>
        <p:spPr bwMode="auto">
          <a:xfrm>
            <a:off x="0" y="457200"/>
            <a:ext cx="119538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smtClean="0">
              <a:ln>
                <a:noFill/>
              </a:ln>
              <a:solidFill>
                <a:srgbClr val="333333"/>
              </a:solidFill>
              <a:effectLst/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 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361722" y="228600"/>
            <a:ext cx="3950964" cy="1040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err="1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Виробнича</a:t>
            </a:r>
            <a:r>
              <a:rPr lang="ru-RU" sz="24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структура   </a:t>
            </a:r>
            <a:r>
              <a:rPr lang="ru-RU" sz="2400" b="1" dirty="0" smtClean="0">
                <a:solidFill>
                  <a:srgbClr val="333333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ПАТ </a:t>
            </a:r>
            <a:r>
              <a:rPr lang="uk-UA" sz="2400" b="1" dirty="0">
                <a:solidFill>
                  <a:srgbClr val="333333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«</a:t>
            </a:r>
            <a:r>
              <a:rPr lang="ru-RU" sz="2400" b="1" dirty="0" err="1">
                <a:solidFill>
                  <a:srgbClr val="333333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Полтавакондитер</a:t>
            </a:r>
            <a:r>
              <a:rPr lang="uk-UA" sz="2400" b="1" dirty="0">
                <a:solidFill>
                  <a:srgbClr val="333333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»</a:t>
            </a:r>
            <a:endParaRPr lang="ru-RU" sz="2400" b="1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550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289" y="116632"/>
            <a:ext cx="11233247" cy="1143000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кондитерських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виробів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(за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оцінкою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НРА 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Рюрік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») в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Україні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xmlns="" val="2566227293"/>
              </p:ext>
            </p:extLst>
          </p:nvPr>
        </p:nvGraphicFramePr>
        <p:xfrm>
          <a:off x="1584449" y="1340768"/>
          <a:ext cx="818527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50148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email"/>
          <a:srcRect/>
          <a:stretch/>
        </p:blipFill>
        <p:spPr>
          <a:xfrm>
            <a:off x="-2950" y="1124744"/>
            <a:ext cx="11956825" cy="544522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60313" y="59701"/>
            <a:ext cx="106571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Обсяги виробництва та реалізації продукції ТОП-10 виробників кондитерської продукції в Україні</a:t>
            </a: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828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email"/>
          <a:srcRect/>
          <a:stretch/>
        </p:blipFill>
        <p:spPr>
          <a:xfrm>
            <a:off x="216297" y="1220492"/>
            <a:ext cx="11211630" cy="534994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936377" y="-31435"/>
            <a:ext cx="97210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 показники виробників кондитерської продукції в Україні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880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-71735" y="0"/>
            <a:ext cx="11881593" cy="1143000"/>
          </a:xfrm>
        </p:spPr>
        <p:txBody>
          <a:bodyPr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Показники фінансового стану ПАТ «</a:t>
            </a:r>
            <a:r>
              <a:rPr lang="uk-UA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Полтавакондитер</a:t>
            </a:r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                               станом на 31.12.2014р.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76906603"/>
              </p:ext>
            </p:extLst>
          </p:nvPr>
        </p:nvGraphicFramePr>
        <p:xfrm>
          <a:off x="1152401" y="1428202"/>
          <a:ext cx="9289031" cy="4286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6591"/>
                <a:gridCol w="2960087"/>
                <a:gridCol w="1468744"/>
                <a:gridCol w="1347264"/>
                <a:gridCol w="1347264"/>
                <a:gridCol w="1489081"/>
              </a:tblGrid>
              <a:tr h="632541"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№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Показники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Оптимальне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На початок періоду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На кінець</a:t>
                      </a:r>
                      <a:r>
                        <a:rPr lang="uk-UA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періоду</a:t>
                      </a:r>
                      <a:endParaRPr lang="ru-RU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0070C0"/>
                          </a:solidFill>
                        </a:rPr>
                        <a:t>Відхилення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632541"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Коефіцієнт</a:t>
                      </a:r>
                      <a:r>
                        <a:rPr lang="uk-U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загальної ліквідності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1,5-2,5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3,601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3,803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+0,202</a:t>
                      </a:r>
                      <a:endParaRPr lang="ru-RU" dirty="0"/>
                    </a:p>
                  </a:txBody>
                  <a:tcPr/>
                </a:tc>
              </a:tr>
              <a:tr h="903630"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Коефіцієнт</a:t>
                      </a:r>
                      <a:r>
                        <a:rPr lang="uk-U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швидкої ліквідності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0,8-1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2,892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2,821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-0,071</a:t>
                      </a:r>
                      <a:endParaRPr lang="ru-RU" dirty="0"/>
                    </a:p>
                  </a:txBody>
                  <a:tcPr/>
                </a:tc>
              </a:tr>
              <a:tr h="903630"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Коефіцієнт</a:t>
                      </a:r>
                      <a:r>
                        <a:rPr lang="uk-U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абсолютної ліквідності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0,2-0,35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0,083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0,360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+0,277</a:t>
                      </a:r>
                      <a:endParaRPr lang="ru-RU" dirty="0"/>
                    </a:p>
                  </a:txBody>
                  <a:tcPr/>
                </a:tc>
              </a:tr>
              <a:tr h="903630"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Коефіціє́нт фінансової незалежності</a:t>
                      </a:r>
                      <a:endParaRPr lang="ru-RU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&lt;0,5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0,830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0,827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uk-UA" dirty="0" smtClean="0"/>
                        <a:t>0,00</a:t>
                      </a:r>
                      <a:r>
                        <a:rPr lang="en-US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6391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673</TotalTime>
  <Words>730</Words>
  <Application>Microsoft Office PowerPoint</Application>
  <PresentationFormat>Произвольный</PresentationFormat>
  <Paragraphs>202</Paragraphs>
  <Slides>19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Соседство</vt:lpstr>
      <vt:lpstr>Слайд 1</vt:lpstr>
      <vt:lpstr>Сучасна історія ПАТ „Полтавакондитер” почалася в 2000 році, з прийняттям рішення про співробітництво з інвестиційним фондом „Sigma Blayzer”. </vt:lpstr>
      <vt:lpstr>Слайд 3</vt:lpstr>
      <vt:lpstr>Слайд 4</vt:lpstr>
      <vt:lpstr>Слайд 5</vt:lpstr>
      <vt:lpstr>Структура виробництва кондитерських виробів  (за оцінкою НРА «Рюрік») в Україні</vt:lpstr>
      <vt:lpstr>Слайд 7</vt:lpstr>
      <vt:lpstr>Слайд 8</vt:lpstr>
      <vt:lpstr>Показники фінансового стану ПАТ «Полтавакондитер»                                станом на 31.12.2014р.</vt:lpstr>
      <vt:lpstr>Слайд 10</vt:lpstr>
      <vt:lpstr>Слайд 11</vt:lpstr>
      <vt:lpstr>Резюме</vt:lpstr>
      <vt:lpstr>Слайд 13</vt:lpstr>
      <vt:lpstr>Слайд 14</vt:lpstr>
      <vt:lpstr>Касова книга</vt:lpstr>
      <vt:lpstr>Слайд 16</vt:lpstr>
      <vt:lpstr>Слайд 17</vt:lpstr>
      <vt:lpstr>Заходи , що сприятимуть підвищенню ефективності господарської діяльності ПАТ «Полтавакондитер»: 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Алина</dc:creator>
  <cp:lastModifiedBy>clio</cp:lastModifiedBy>
  <cp:revision>48</cp:revision>
  <dcterms:created xsi:type="dcterms:W3CDTF">2016-09-20T13:25:46Z</dcterms:created>
  <dcterms:modified xsi:type="dcterms:W3CDTF">2016-09-29T13:16:14Z</dcterms:modified>
</cp:coreProperties>
</file>