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61" r:id="rId4"/>
    <p:sldId id="259" r:id="rId5"/>
    <p:sldId id="258" r:id="rId6"/>
    <p:sldId id="264" r:id="rId7"/>
    <p:sldId id="262" r:id="rId8"/>
    <p:sldId id="263" r:id="rId9"/>
    <p:sldId id="260" r:id="rId10"/>
    <p:sldId id="265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66" r:id="rId19"/>
    <p:sldId id="267" r:id="rId20"/>
  </p:sldIdLst>
  <p:sldSz cx="119538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>
      <p:cViewPr varScale="1">
        <p:scale>
          <a:sx n="80" d="100"/>
          <a:sy n="80" d="100"/>
        </p:scale>
        <p:origin x="-84" y="-612"/>
      </p:cViewPr>
      <p:guideLst>
        <p:guide orient="horz" pos="2160"/>
        <p:guide pos="37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explosion val="4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Рошен</c:v>
                </c:pt>
                <c:pt idx="1">
                  <c:v>Бісквіт-Шоколад</c:v>
                </c:pt>
                <c:pt idx="2">
                  <c:v>Крафт Фудз</c:v>
                </c:pt>
                <c:pt idx="3">
                  <c:v>Світоч</c:v>
                </c:pt>
                <c:pt idx="4">
                  <c:v>Конті</c:v>
                </c:pt>
                <c:pt idx="5">
                  <c:v>Житомирські ласощі</c:v>
                </c:pt>
                <c:pt idx="6">
                  <c:v>А.В.К.</c:v>
                </c:pt>
                <c:pt idx="7">
                  <c:v>Полтавакондитер</c:v>
                </c:pt>
                <c:pt idx="8">
                  <c:v>Лагода</c:v>
                </c:pt>
                <c:pt idx="9">
                  <c:v>Rainford</c:v>
                </c:pt>
                <c:pt idx="10">
                  <c:v>Інші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0.24700000000000003</c:v>
                </c:pt>
                <c:pt idx="1">
                  <c:v>4.9000000000000009E-2</c:v>
                </c:pt>
                <c:pt idx="2" formatCode="0%">
                  <c:v>2.0000000000000004E-2</c:v>
                </c:pt>
                <c:pt idx="3">
                  <c:v>1.7999999999999999E-2</c:v>
                </c:pt>
                <c:pt idx="4">
                  <c:v>0.129</c:v>
                </c:pt>
                <c:pt idx="5">
                  <c:v>3.9000000000000007E-2</c:v>
                </c:pt>
                <c:pt idx="6">
                  <c:v>0.11899999999999998</c:v>
                </c:pt>
                <c:pt idx="7" formatCode="0%">
                  <c:v>3.0000000000000002E-2</c:v>
                </c:pt>
                <c:pt idx="8">
                  <c:v>1.7999999999999999E-2</c:v>
                </c:pt>
                <c:pt idx="9">
                  <c:v>1.9000000000000003E-2</c:v>
                </c:pt>
                <c:pt idx="10">
                  <c:v>0.32200000000000006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F5CA7-A0BB-4460-8CEC-B243F63FAF31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685800"/>
            <a:ext cx="5975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75D90-3CF2-4F28-B4B9-6AF9BB8E0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854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75D90-3CF2-4F28-B4B9-6AF9BB8E078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699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75D90-3CF2-4F28-B4B9-6AF9BB8E078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39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541" y="1905003"/>
            <a:ext cx="9861947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541" y="4572000"/>
            <a:ext cx="8447405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66560" y="274639"/>
            <a:ext cx="2291159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694" y="274639"/>
            <a:ext cx="7869634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76" y="5486400"/>
            <a:ext cx="10013445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277" y="3852864"/>
            <a:ext cx="8021132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694" y="1536192"/>
            <a:ext cx="478155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7706" y="1536192"/>
            <a:ext cx="478155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94" y="1535114"/>
            <a:ext cx="478155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694" y="2174875"/>
            <a:ext cx="47815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77706" y="1535114"/>
            <a:ext cx="478155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7706" y="2174875"/>
            <a:ext cx="47815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4" y="5495544"/>
            <a:ext cx="10160794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462" y="6096000"/>
            <a:ext cx="10160795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8462" y="381000"/>
            <a:ext cx="10160794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78" y="5495278"/>
            <a:ext cx="10160794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057334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478" y="6096000"/>
            <a:ext cx="10160794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694" y="274637"/>
            <a:ext cx="9961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94" y="1600200"/>
            <a:ext cx="9961563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57334" y="0"/>
            <a:ext cx="89654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057334" y="5486400"/>
            <a:ext cx="896541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3535" y="5648960"/>
            <a:ext cx="717233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282030" y="3992563"/>
            <a:ext cx="2367281" cy="478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246471" y="1589723"/>
            <a:ext cx="2438399" cy="478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00473" y="0"/>
            <a:ext cx="7415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ВНЗ УКООПСПІЛКИ</a:t>
            </a:r>
            <a:endParaRPr lang="ru-RU" dirty="0"/>
          </a:p>
          <a:p>
            <a:pPr algn="ctr"/>
            <a:r>
              <a:rPr lang="uk-UA" b="1" dirty="0"/>
              <a:t> «ПОЛТАВСЬКИЙ УНІВЕРСИТЕТ ЕКОНОМІКИ І ТОРГІВЛІ»</a:t>
            </a:r>
            <a:endParaRPr lang="ru-RU" dirty="0"/>
          </a:p>
          <a:p>
            <a:pPr algn="ctr" fontAlgn="base"/>
            <a:r>
              <a:rPr lang="uk-UA" b="1" dirty="0"/>
              <a:t>Інститут економіки, управління та інформаційних технологій</a:t>
            </a:r>
            <a:endParaRPr lang="ru-RU" dirty="0"/>
          </a:p>
          <a:p>
            <a:pPr algn="ctr"/>
            <a:r>
              <a:rPr lang="uk-UA" b="1" dirty="0"/>
              <a:t>Кафедра бухгалтерського обліку і аудиту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797" y="2276872"/>
            <a:ext cx="71641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Доповідь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 результатами виробничого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стажування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ПАТ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Полтавакондитер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25009" y="4437112"/>
            <a:ext cx="5975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студентки 2 курсу групи ОА-21</a:t>
            </a:r>
            <a:endParaRPr lang="ru-RU" dirty="0"/>
          </a:p>
          <a:p>
            <a:r>
              <a:rPr lang="uk-UA" dirty="0"/>
              <a:t>н</a:t>
            </a:r>
            <a:r>
              <a:rPr lang="uk-UA" dirty="0" smtClean="0"/>
              <a:t>апрям підготовки </a:t>
            </a:r>
            <a:r>
              <a:rPr lang="uk-UA" dirty="0"/>
              <a:t>6.030509 «Облік і аудит»</a:t>
            </a:r>
            <a:endParaRPr lang="ru-RU" dirty="0"/>
          </a:p>
          <a:p>
            <a:r>
              <a:rPr lang="uk-UA" dirty="0"/>
              <a:t>Супрун Аліни </a:t>
            </a:r>
            <a:r>
              <a:rPr lang="uk-UA" dirty="0" smtClean="0"/>
              <a:t>Олексіївни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31124" y="6021288"/>
            <a:ext cx="1629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Полтава - 2016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08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305" y="908720"/>
            <a:ext cx="597535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касовий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вузол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готівковій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Картинки по запросу фото каса підприємств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1073" y="692696"/>
            <a:ext cx="3157066" cy="2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фото каса підприємств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3655" y="3789040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23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40633" y="188640"/>
            <a:ext cx="4744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Посадова інструкція касира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353583" y="1196752"/>
            <a:ext cx="6823880" cy="498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67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44" y="-315416"/>
            <a:ext cx="9961563" cy="1143000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90217"/>
              </p:ext>
            </p:extLst>
          </p:nvPr>
        </p:nvGraphicFramePr>
        <p:xfrm>
          <a:off x="584397" y="1981821"/>
          <a:ext cx="6257290" cy="490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325880"/>
                <a:gridCol w="49314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рацевлаштування на посаду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касира.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Професійні навички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Здійснення касових операцій;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Прийом та видача грошових коштів;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Перевірка грошових купюр;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з первинною бухгалтерією;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Ведення авансових звітів.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Особисті дані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листопада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97р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одружена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Досвід роботи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Досвіду роботи не маю.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Полтавський університет економіки та торгівлі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0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Додаткові відомості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"/>
                        <a:tabLst>
                          <a:tab pos="228600" algn="l"/>
                          <a:tab pos="342900" algn="l"/>
                        </a:tabLs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розмовний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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–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досвідчений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користувач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пакет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MS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Office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навігація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довідково-інформаційні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"/>
                        <a:tabLst>
                          <a:tab pos="228600" algn="l"/>
                        </a:tabLs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Машинопис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100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знаків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хвилину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"/>
                        <a:tabLst>
                          <a:tab pos="228600" algn="l"/>
                        </a:tabLs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оргтехніки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міні-атс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ксерокс, факс, принтер, сканер).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337" y="692845"/>
            <a:ext cx="98858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Супрун Аліна Олексіївна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Контактна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Коваля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м.Полтава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тел. +38 (0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97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337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67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alina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suprun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.@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9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95838" y="-885825"/>
            <a:ext cx="1195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0433" y="695476"/>
            <a:ext cx="8526638" cy="604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12641" y="403088"/>
            <a:ext cx="4875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Прибутковий касовий ордер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4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312641" y="188640"/>
            <a:ext cx="4550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Видатковий касовий ордер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Картинки по запросу видатковий касовий ордер ко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9582" y="773415"/>
            <a:ext cx="8905875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09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Касова книга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артинки по запросу касова книг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0513" y="2348880"/>
            <a:ext cx="703652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67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503939"/>
              </p:ext>
            </p:extLst>
          </p:nvPr>
        </p:nvGraphicFramePr>
        <p:xfrm>
          <a:off x="432321" y="980728"/>
          <a:ext cx="10153128" cy="5667246"/>
        </p:xfrm>
        <a:graphic>
          <a:graphicData uri="http://schemas.openxmlformats.org/drawingml/2006/table">
            <a:tbl>
              <a:tblPr firstRow="1" firstCol="1" bandRow="1"/>
              <a:tblGrid>
                <a:gridCol w="228160"/>
                <a:gridCol w="2292120"/>
                <a:gridCol w="1296144"/>
                <a:gridCol w="936104"/>
                <a:gridCol w="1512168"/>
                <a:gridCol w="2016224"/>
                <a:gridCol w="1872208"/>
              </a:tblGrid>
              <a:tr h="317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роботи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Місце роботи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 початку роботи, год хв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 завершення роботи,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 хв.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Тривалість роботи,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 хв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Оцінка ефективності виконання роботи та використання робочого часу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Приймання та видача готівки за оформленими прибутковими і видатковими касовими ордерами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Запис прибуткових і видаткових касових ордерів до касової книги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Каса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Проведення операцій у банку (отримання грошей за чеками, здача касових надходжень, отримання виписок з рахунків у банку, здача платіжних доручень та інших документів, якими оформляють операції за рахунками підприємства в банку тощо)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банк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Здача бухгалтерові розрахункового відділу отриманих у банку виписок і документів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Розраху-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ковий відділ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Оформлення прибутковими та видатковими касовими ордерами (через бухгалтера розрахункового відділу) операцій з отримання грошей за чеками і здачі готівки у банк, запис ордерів до касової книги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Розраху-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ковий відділ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Складання звіту касира і передача його бухгалтерові розрахункового відділу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відмінно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3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0" marR="423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24609" y="116632"/>
            <a:ext cx="5521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Фотографія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робочого дня касира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8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інвентаризаційний опис основних засобів бланк 20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489" y="1473539"/>
            <a:ext cx="8098315" cy="505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87273" y="404664"/>
            <a:ext cx="4156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Інвентаризаційний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опис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1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37" y="476672"/>
            <a:ext cx="9961563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Заходи ,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сприятимуть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підвищенню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Полтавакондитер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267" y="1844824"/>
            <a:ext cx="9961563" cy="4800600"/>
          </a:xfrm>
        </p:spPr>
        <p:txBody>
          <a:bodyPr/>
          <a:lstStyle/>
          <a:p>
            <a:pPr lvl="0"/>
            <a:r>
              <a:rPr lang="uk-UA" dirty="0" smtClean="0"/>
              <a:t>провести </a:t>
            </a:r>
            <a:r>
              <a:rPr lang="uk-UA" dirty="0"/>
              <a:t>модернізацію </a:t>
            </a:r>
            <a:r>
              <a:rPr lang="uk-UA" dirty="0" smtClean="0"/>
              <a:t>обладнання;</a:t>
            </a:r>
            <a:endParaRPr lang="ru-RU" dirty="0" smtClean="0"/>
          </a:p>
          <a:p>
            <a:pPr lvl="0"/>
            <a:r>
              <a:rPr lang="ru-RU" dirty="0" err="1" smtClean="0"/>
              <a:t>проаналізувати</a:t>
            </a:r>
            <a:r>
              <a:rPr lang="ru-RU" dirty="0" smtClean="0"/>
              <a:t> структуру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і </a:t>
            </a:r>
            <a:r>
              <a:rPr lang="ru-RU" dirty="0" err="1" smtClean="0"/>
              <a:t>ринковий</a:t>
            </a:r>
            <a:r>
              <a:rPr lang="ru-RU" dirty="0" smtClean="0"/>
              <a:t> попит для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максимальний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приділяти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Збути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нереалізованої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та </a:t>
            </a:r>
            <a:r>
              <a:rPr lang="ru-RU" dirty="0" err="1" smtClean="0"/>
              <a:t>пакувальних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(широко </a:t>
            </a:r>
            <a:r>
              <a:rPr lang="ru-RU" dirty="0" err="1" smtClean="0"/>
              <a:t>застосовуючи</a:t>
            </a:r>
            <a:r>
              <a:rPr lang="ru-RU" dirty="0" smtClean="0"/>
              <a:t> рекламу, систему </a:t>
            </a:r>
            <a:r>
              <a:rPr lang="ru-RU" dirty="0" err="1" smtClean="0"/>
              <a:t>знижок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..);</a:t>
            </a:r>
          </a:p>
          <a:p>
            <a:pPr lvl="0"/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якіснішу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конкурентів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н</a:t>
            </a:r>
            <a:r>
              <a:rPr lang="ru-RU" dirty="0" err="1" smtClean="0"/>
              <a:t>амагатися</a:t>
            </a:r>
            <a:r>
              <a:rPr lang="ru-RU" dirty="0" smtClean="0"/>
              <a:t>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5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3912" y="1660383"/>
            <a:ext cx="9961563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Дякую за увагу!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8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05" y="620688"/>
            <a:ext cx="10622305" cy="1143000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ru-RU" sz="2400" spc="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Сучасна</a:t>
            </a:r>
            <a:r>
              <a:rPr lang="ru-RU" sz="2400" spc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історія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ПАТ „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Полтавакондитер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почалася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в 2000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році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з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прийняттям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рішення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про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співробітництво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з </a:t>
            </a:r>
            <a:r>
              <a:rPr lang="ru-RU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інвестиційним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фондом „</a:t>
            </a:r>
            <a:r>
              <a:rPr lang="en-US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Sigma </a:t>
            </a:r>
            <a:r>
              <a:rPr lang="en-US" sz="2400" spc="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Blayzer</a:t>
            </a:r>
            <a:r>
              <a:rPr lang="en-US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  <a: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spc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http://www.business.ua/upload/iblock/fc5/fc5e7dbb9fcafb394510a3cf0af69bd1.jpg?137977144517371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6537" y="2780928"/>
            <a:ext cx="6225977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58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6297" y="404664"/>
            <a:ext cx="4661941" cy="575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56857" y="1689425"/>
            <a:ext cx="597535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изначає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внутрішні положення щодо діяльності, організаційної структури,  спеціальної дієздатності , як юридичної особи, та припинення діяльності Публічного акціонерного товариства «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Полтавакондитер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87720" y="540484"/>
            <a:ext cx="1658287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effectLst/>
                <a:latin typeface="Times New Roman"/>
                <a:ea typeface="Times New Roman"/>
              </a:rPr>
              <a:t>Генеральний директор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21859" y="1543503"/>
            <a:ext cx="1304925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Бухгалтерія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21621" y="1560530"/>
            <a:ext cx="1304925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Виконавчий</a:t>
            </a:r>
            <a:r>
              <a:rPr lang="uk-UA" sz="1200" dirty="0">
                <a:effectLst/>
                <a:latin typeface="Times New Roman"/>
                <a:ea typeface="Times New Roman"/>
              </a:rPr>
              <a:t> </a:t>
            </a:r>
            <a:r>
              <a:rPr lang="uk-UA" sz="1600" dirty="0">
                <a:effectLst/>
                <a:latin typeface="Times New Roman"/>
                <a:ea typeface="Times New Roman"/>
              </a:rPr>
              <a:t>директор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3821" y="1530551"/>
            <a:ext cx="1365979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Комерційний директор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8175" y="1560530"/>
            <a:ext cx="1304925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Директор з маркетингу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0599" y="4478565"/>
            <a:ext cx="1315567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маркетингу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6882" y="5336662"/>
            <a:ext cx="1143000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продажів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3207" y="3583215"/>
            <a:ext cx="1143000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Група логістики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6569" y="2519854"/>
            <a:ext cx="1488135" cy="742950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Група планування та маркетингу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9824" y="3949083"/>
            <a:ext cx="1982937" cy="6560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Обліково-операційний</a:t>
            </a:r>
            <a:r>
              <a:rPr lang="uk-UA" sz="1200" dirty="0">
                <a:effectLst/>
                <a:latin typeface="Times New Roman"/>
                <a:ea typeface="Times New Roman"/>
              </a:rPr>
              <a:t> </a:t>
            </a:r>
            <a:r>
              <a:rPr lang="uk-UA" sz="1600" dirty="0">
                <a:effectLst/>
                <a:latin typeface="Times New Roman"/>
                <a:ea typeface="Times New Roman"/>
              </a:rPr>
              <a:t>відділ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0137" y="4791640"/>
            <a:ext cx="1286993" cy="505460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сертифікації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57761" y="5479084"/>
            <a:ext cx="1191743" cy="609600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Обліковий 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2178" y="3187862"/>
            <a:ext cx="1100230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закупівель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14800" y="2401019"/>
            <a:ext cx="1182960" cy="60007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приймання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0999" y="3029441"/>
            <a:ext cx="1143000" cy="4667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dirty="0">
                <a:effectLst/>
                <a:latin typeface="Times New Roman"/>
                <a:ea typeface="Times New Roman"/>
              </a:rPr>
              <a:t>IT-</a:t>
            </a:r>
            <a:r>
              <a:rPr lang="uk-UA" sz="1600" dirty="0">
                <a:effectLst/>
                <a:latin typeface="Times New Roman"/>
                <a:ea typeface="Times New Roman"/>
              </a:rPr>
              <a:t>служба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60999" y="2476515"/>
            <a:ext cx="1428750" cy="44908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кадрів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68345" y="2420476"/>
            <a:ext cx="1143000" cy="742950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Головний бухгалтер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17282" y="3478035"/>
            <a:ext cx="1143000" cy="742950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Заступник головного бухгалтера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86284" y="4753857"/>
            <a:ext cx="800100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Фін.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29801" y="5345949"/>
            <a:ext cx="1199446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Плановий 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29246" y="4755637"/>
            <a:ext cx="1076009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Статист.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37370" y="5345949"/>
            <a:ext cx="1076008" cy="57173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 err="1">
                <a:effectLst/>
                <a:latin typeface="Times New Roman"/>
                <a:ea typeface="Times New Roman"/>
              </a:rPr>
              <a:t>Звітовий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49496" y="3703271"/>
            <a:ext cx="1640253" cy="75004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Контрольно-ревізійний 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88781" y="4759290"/>
            <a:ext cx="1420603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Матеріальний 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95676" y="4738398"/>
            <a:ext cx="1085071" cy="60755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договорів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70998" y="5345948"/>
            <a:ext cx="1130948" cy="5810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із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dirty="0" err="1">
                <a:effectLst/>
                <a:latin typeface="Times New Roman"/>
                <a:ea typeface="Times New Roman"/>
              </a:rPr>
              <a:t>з\п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75375" y="5926973"/>
            <a:ext cx="1975308" cy="94297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Відділ розрахунків із дебіторами і кредиторами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026309" y="1160480"/>
            <a:ext cx="2495550" cy="400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943100" y="1150954"/>
            <a:ext cx="3009900" cy="409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7" idx="0"/>
          </p:cNvCxnSpPr>
          <p:nvPr/>
        </p:nvCxnSpPr>
        <p:spPr>
          <a:xfrm flipH="1">
            <a:off x="4146811" y="1160480"/>
            <a:ext cx="834765" cy="370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26309" y="1150954"/>
            <a:ext cx="790575" cy="400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582843" y="2141555"/>
            <a:ext cx="0" cy="345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606109" y="3262804"/>
            <a:ext cx="0" cy="276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582843" y="4164240"/>
            <a:ext cx="0" cy="314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597833" y="5049267"/>
            <a:ext cx="0" cy="247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876675" y="2111576"/>
            <a:ext cx="171450" cy="276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435777" y="2175995"/>
            <a:ext cx="0" cy="276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8512582" y="2111576"/>
            <a:ext cx="76200" cy="276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435777" y="2942983"/>
            <a:ext cx="0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762339" y="3163426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8" idx="2"/>
          </p:cNvCxnSpPr>
          <p:nvPr/>
        </p:nvCxnSpPr>
        <p:spPr>
          <a:xfrm flipV="1">
            <a:off x="3406280" y="3001094"/>
            <a:ext cx="0" cy="140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403703" y="3797695"/>
            <a:ext cx="5154" cy="137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408857" y="4616678"/>
            <a:ext cx="2" cy="174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385826" y="5358341"/>
            <a:ext cx="0" cy="9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8533083" y="4243347"/>
            <a:ext cx="25717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7672589" y="4243347"/>
            <a:ext cx="84772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6815339" y="4226152"/>
            <a:ext cx="170497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5883682" y="4220985"/>
            <a:ext cx="2628900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1408382" y="39427"/>
            <a:ext cx="124206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Організаційна структура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81"/>
          <p:cNvSpPr>
            <a:spLocks noChangeArrowheads="1"/>
          </p:cNvSpPr>
          <p:nvPr/>
        </p:nvSpPr>
        <p:spPr bwMode="auto">
          <a:xfrm>
            <a:off x="0" y="457200"/>
            <a:ext cx="119538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 flipH="1" flipV="1">
            <a:off x="7320101" y="3800540"/>
            <a:ext cx="695453" cy="18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5108293" y="62812"/>
            <a:ext cx="3706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2F2B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 «</a:t>
            </a:r>
            <a:r>
              <a:rPr lang="uk-UA" sz="2400" b="1" dirty="0" err="1">
                <a:solidFill>
                  <a:srgbClr val="2F2B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Полтавакондитер</a:t>
            </a:r>
            <a:r>
              <a:rPr lang="uk-UA" sz="2400" b="1" dirty="0">
                <a:solidFill>
                  <a:srgbClr val="2F2B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3410810" y="6088684"/>
            <a:ext cx="0" cy="145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2706529" y="6233940"/>
            <a:ext cx="942975" cy="504825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effectLst/>
                <a:latin typeface="Times New Roman"/>
                <a:ea typeface="Times New Roman"/>
              </a:rPr>
              <a:t>Склад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4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1996" y="1869592"/>
            <a:ext cx="2664296" cy="107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2400" dirty="0" err="1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Виробнича</a:t>
            </a:r>
            <a:r>
              <a:rPr lang="ru-RU" sz="1200" dirty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територія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№</a:t>
            </a:r>
            <a:r>
              <a:rPr lang="uk-UA" sz="2400" dirty="0" smtClean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10 </a:t>
            </a:r>
            <a:endParaRPr lang="ru-RU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80993" y="1869591"/>
            <a:ext cx="2219325" cy="107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err="1" smtClean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Виробнича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територія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№</a:t>
            </a:r>
            <a:r>
              <a:rPr lang="uk-UA" sz="2400" dirty="0" smtClean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Бірюзова</a:t>
            </a:r>
            <a:endParaRPr lang="uk-UA" dirty="0" smtClean="0">
              <a:solidFill>
                <a:srgbClr val="333333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3654" y="4941587"/>
            <a:ext cx="2028825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борошняний</a:t>
            </a:r>
            <a:r>
              <a:rPr lang="ru-RU" sz="1200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5322" y="4101149"/>
            <a:ext cx="2028825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цукерковий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18171" y="3318184"/>
            <a:ext cx="2028825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карамельний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9580" y="4941587"/>
            <a:ext cx="2028825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борошняний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7526" y="4040491"/>
            <a:ext cx="2030879" cy="5975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цукерково-карамельний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  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10575" y="3341708"/>
            <a:ext cx="2028825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шоколадний</a:t>
            </a: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цех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728465" y="2636912"/>
            <a:ext cx="0" cy="260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480993" y="2604452"/>
            <a:ext cx="0" cy="2642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28465" y="5179479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28465" y="3579833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471584" y="3590428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480993" y="4327113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94290" y="5206683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728465" y="4327113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429787" y="1284018"/>
            <a:ext cx="1181100" cy="55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988711" y="1284018"/>
            <a:ext cx="1323975" cy="55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0"/>
            <a:ext cx="1195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457200"/>
            <a:ext cx="119538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61722" y="228600"/>
            <a:ext cx="3950964" cy="10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Виробнича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структура 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ПАТ </a:t>
            </a:r>
            <a:r>
              <a:rPr lang="uk-UA" sz="2400" b="1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Полтавакондитер</a:t>
            </a:r>
            <a:r>
              <a:rPr lang="uk-UA" sz="2400" b="1" dirty="0">
                <a:solidFill>
                  <a:srgbClr val="333333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24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89" y="116632"/>
            <a:ext cx="11233247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кондитерських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оцінкою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НРА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Рюрік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566227293"/>
              </p:ext>
            </p:extLst>
          </p:nvPr>
        </p:nvGraphicFramePr>
        <p:xfrm>
          <a:off x="1584449" y="1340768"/>
          <a:ext cx="818527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014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/>
          <a:srcRect/>
          <a:stretch/>
        </p:blipFill>
        <p:spPr>
          <a:xfrm>
            <a:off x="-2950" y="1124744"/>
            <a:ext cx="11956825" cy="5445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0313" y="59701"/>
            <a:ext cx="10657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Обсяги виробництва та реалізації продукції ТОП-10 виробників кондитерської продукції в Україні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2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/>
          <a:srcRect/>
          <a:stretch/>
        </p:blipFill>
        <p:spPr>
          <a:xfrm>
            <a:off x="216297" y="1220492"/>
            <a:ext cx="11211630" cy="53499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36377" y="-31435"/>
            <a:ext cx="9721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показники виробників кондитерської продукції в Україні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8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71735" y="0"/>
            <a:ext cx="11881593" cy="1143000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 фінансового стану ПАТ «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Полтавакондитер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                              станом на 31.12.2014р.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6906603"/>
              </p:ext>
            </p:extLst>
          </p:nvPr>
        </p:nvGraphicFramePr>
        <p:xfrm>
          <a:off x="1152401" y="1428202"/>
          <a:ext cx="9289031" cy="428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91"/>
                <a:gridCol w="2960087"/>
                <a:gridCol w="1468744"/>
                <a:gridCol w="1347264"/>
                <a:gridCol w="1347264"/>
                <a:gridCol w="1489081"/>
              </a:tblGrid>
              <a:tr h="632541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№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Показники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Оптимальне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На початок періоду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На кінець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періоду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Відхилення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2541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Коефіцієнт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загальної ліквідності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1,5-2,5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3,601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3,803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+0,202</a:t>
                      </a:r>
                      <a:endParaRPr lang="ru-RU" dirty="0"/>
                    </a:p>
                  </a:txBody>
                  <a:tcPr/>
                </a:tc>
              </a:tr>
              <a:tr h="90363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Коефіцієнт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швидкої ліквідності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0,8-1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2,892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2,821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-0,071</a:t>
                      </a:r>
                      <a:endParaRPr lang="ru-RU" dirty="0"/>
                    </a:p>
                  </a:txBody>
                  <a:tcPr/>
                </a:tc>
              </a:tr>
              <a:tr h="90363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Коефіцієнт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абсолютної ліквідності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0,2-0,35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+0,277</a:t>
                      </a:r>
                      <a:endParaRPr lang="ru-RU" dirty="0"/>
                    </a:p>
                  </a:txBody>
                  <a:tcPr/>
                </a:tc>
              </a:tr>
              <a:tr h="90363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Коефіціє́нт фінансової незалежності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uk-UA" dirty="0" smtClean="0"/>
                        <a:t>0,00</a:t>
                      </a:r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3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673</TotalTime>
  <Words>730</Words>
  <Application>Microsoft Office PowerPoint</Application>
  <PresentationFormat>Произвольный</PresentationFormat>
  <Paragraphs>202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Слайд 1</vt:lpstr>
      <vt:lpstr>Сучасна історія ПАТ „Полтавакондитер” почалася в 2000 році, з прийняттям рішення про співробітництво з інвестиційним фондом „Sigma Blayzer”. </vt:lpstr>
      <vt:lpstr>Слайд 3</vt:lpstr>
      <vt:lpstr>Слайд 4</vt:lpstr>
      <vt:lpstr>Слайд 5</vt:lpstr>
      <vt:lpstr>Структура виробництва кондитерських виробів  (за оцінкою НРА «Рюрік») в Україні</vt:lpstr>
      <vt:lpstr>Слайд 7</vt:lpstr>
      <vt:lpstr>Слайд 8</vt:lpstr>
      <vt:lpstr>Показники фінансового стану ПАТ «Полтавакондитер»                                станом на 31.12.2014р.</vt:lpstr>
      <vt:lpstr>Слайд 10</vt:lpstr>
      <vt:lpstr>Слайд 11</vt:lpstr>
      <vt:lpstr>Резюме</vt:lpstr>
      <vt:lpstr>Слайд 13</vt:lpstr>
      <vt:lpstr>Слайд 14</vt:lpstr>
      <vt:lpstr>Касова книга</vt:lpstr>
      <vt:lpstr>Слайд 16</vt:lpstr>
      <vt:lpstr>Слайд 17</vt:lpstr>
      <vt:lpstr>Заходи , що сприятимуть підвищенню ефективності господарської діяльності ПАТ «Полтавакондитер»: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clio</cp:lastModifiedBy>
  <cp:revision>48</cp:revision>
  <dcterms:created xsi:type="dcterms:W3CDTF">2016-09-20T13:25:46Z</dcterms:created>
  <dcterms:modified xsi:type="dcterms:W3CDTF">2016-09-29T13:16:14Z</dcterms:modified>
</cp:coreProperties>
</file>